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560" r:id="rId2"/>
    <p:sldId id="376" r:id="rId3"/>
    <p:sldId id="489" r:id="rId4"/>
    <p:sldId id="499" r:id="rId5"/>
    <p:sldId id="500" r:id="rId6"/>
    <p:sldId id="501" r:id="rId7"/>
    <p:sldId id="502" r:id="rId8"/>
    <p:sldId id="503" r:id="rId9"/>
    <p:sldId id="504" r:id="rId10"/>
    <p:sldId id="505" r:id="rId11"/>
    <p:sldId id="506" r:id="rId12"/>
    <p:sldId id="507" r:id="rId13"/>
    <p:sldId id="508" r:id="rId14"/>
    <p:sldId id="509" r:id="rId15"/>
    <p:sldId id="510" r:id="rId16"/>
    <p:sldId id="511" r:id="rId17"/>
    <p:sldId id="512" r:id="rId18"/>
    <p:sldId id="513" r:id="rId19"/>
    <p:sldId id="514" r:id="rId20"/>
    <p:sldId id="515" r:id="rId21"/>
    <p:sldId id="516" r:id="rId22"/>
    <p:sldId id="517" r:id="rId23"/>
    <p:sldId id="518" r:id="rId24"/>
    <p:sldId id="519" r:id="rId25"/>
    <p:sldId id="520" r:id="rId26"/>
    <p:sldId id="521" r:id="rId27"/>
    <p:sldId id="522" r:id="rId28"/>
    <p:sldId id="523" r:id="rId29"/>
    <p:sldId id="524" r:id="rId30"/>
    <p:sldId id="525" r:id="rId31"/>
    <p:sldId id="526" r:id="rId32"/>
    <p:sldId id="527" r:id="rId33"/>
    <p:sldId id="528" r:id="rId34"/>
    <p:sldId id="529" r:id="rId35"/>
    <p:sldId id="530" r:id="rId36"/>
    <p:sldId id="531" r:id="rId37"/>
    <p:sldId id="532" r:id="rId38"/>
    <p:sldId id="533" r:id="rId39"/>
    <p:sldId id="534" r:id="rId40"/>
    <p:sldId id="535" r:id="rId41"/>
    <p:sldId id="536" r:id="rId42"/>
    <p:sldId id="537" r:id="rId43"/>
    <p:sldId id="538" r:id="rId44"/>
    <p:sldId id="539" r:id="rId45"/>
    <p:sldId id="540" r:id="rId46"/>
    <p:sldId id="541" r:id="rId47"/>
    <p:sldId id="542" r:id="rId48"/>
    <p:sldId id="543" r:id="rId49"/>
    <p:sldId id="544" r:id="rId50"/>
    <p:sldId id="545" r:id="rId51"/>
    <p:sldId id="546" r:id="rId52"/>
    <p:sldId id="547" r:id="rId53"/>
    <p:sldId id="548" r:id="rId54"/>
    <p:sldId id="549" r:id="rId55"/>
    <p:sldId id="550" r:id="rId56"/>
    <p:sldId id="551" r:id="rId57"/>
    <p:sldId id="552" r:id="rId58"/>
    <p:sldId id="553" r:id="rId59"/>
    <p:sldId id="554" r:id="rId60"/>
    <p:sldId id="555" r:id="rId61"/>
    <p:sldId id="556" r:id="rId62"/>
    <p:sldId id="557" r:id="rId6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EBC"/>
    <a:srgbClr val="FF8C89"/>
    <a:srgbClr val="FFBBB9"/>
    <a:srgbClr val="A0F5FE"/>
    <a:srgbClr val="A3DF41"/>
    <a:srgbClr val="28F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89179" autoAdjust="0"/>
  </p:normalViewPr>
  <p:slideViewPr>
    <p:cSldViewPr>
      <p:cViewPr varScale="1">
        <p:scale>
          <a:sx n="77" d="100"/>
          <a:sy n="77" d="100"/>
        </p:scale>
        <p:origin x="883" y="67"/>
      </p:cViewPr>
      <p:guideLst>
        <p:guide orient="horz" pos="73"/>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13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B0C48-8DE9-4915-9608-9EF4C0961E25}" type="datetimeFigureOut">
              <a:rPr lang="fr-CA" smtClean="0"/>
              <a:t>2025-02-03</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833A7E-4C95-4BC0-8C88-1CEF4551C10E}" type="slidenum">
              <a:rPr lang="fr-CA" smtClean="0"/>
              <a:t>‹N°›</a:t>
            </a:fld>
            <a:endParaRPr lang="fr-CA"/>
          </a:p>
        </p:txBody>
      </p:sp>
    </p:spTree>
    <p:extLst>
      <p:ext uri="{BB962C8B-B14F-4D97-AF65-F5344CB8AC3E}">
        <p14:creationId xmlns:p14="http://schemas.microsoft.com/office/powerpoint/2010/main" val="145037626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E94AE-8F0A-43D0-847D-8383427DDC24}" type="datetimeFigureOut">
              <a:rPr lang="fr-FR" smtClean="0"/>
              <a:pPr/>
              <a:t>03/02/2025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9D88D-AA27-4EC9-BF78-D8B627863271}" type="slidenum">
              <a:rPr lang="fr-FR" smtClean="0"/>
              <a:pPr/>
              <a:t>‹N°›</a:t>
            </a:fld>
            <a:endParaRPr lang="fr-FR"/>
          </a:p>
        </p:txBody>
      </p:sp>
    </p:spTree>
    <p:extLst>
      <p:ext uri="{BB962C8B-B14F-4D97-AF65-F5344CB8AC3E}">
        <p14:creationId xmlns:p14="http://schemas.microsoft.com/office/powerpoint/2010/main" val="372695262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224091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a:p>
        </p:txBody>
      </p:sp>
      <p:sp>
        <p:nvSpPr>
          <p:cNvPr id="5" name="Espace réservé de l'en-tête 4"/>
          <p:cNvSpPr>
            <a:spLocks noGrp="1"/>
          </p:cNvSpPr>
          <p:nvPr>
            <p:ph type="hdr" sz="quarter" idx="11"/>
          </p:nvPr>
        </p:nvSpPr>
        <p:spPr/>
        <p:txBody>
          <a:bodyPr/>
          <a:lstStyle/>
          <a:p>
            <a:endParaRPr lang="fr-FR"/>
          </a:p>
        </p:txBody>
      </p:sp>
    </p:spTree>
    <p:extLst>
      <p:ext uri="{BB962C8B-B14F-4D97-AF65-F5344CB8AC3E}">
        <p14:creationId xmlns:p14="http://schemas.microsoft.com/office/powerpoint/2010/main" val="52990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4F000917-6AEC-4F64-BF84-C87FBE090677}" type="datetime1">
              <a:rPr lang="fr-FR" smtClean="0"/>
              <a:t>03/02/2025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30D3D2-7BC9-45F2-99AA-37C18F069CB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28B202-3342-4670-90D8-98BF16BB9989}" type="datetime1">
              <a:rPr lang="fr-FR" smtClean="0"/>
              <a:t>03/02/2025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30D3D2-7BC9-45F2-99AA-37C18F069CB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B29BA77-B47F-4460-91A3-678BFDC6565D}" type="datetime1">
              <a:rPr lang="fr-FR" smtClean="0"/>
              <a:t>03/02/2025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30D3D2-7BC9-45F2-99AA-37C18F069CB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434B6DA-BC4E-484A-9807-630748827F69}" type="datetime1">
              <a:rPr lang="fr-FR" smtClean="0"/>
              <a:t>03/02/2025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30D3D2-7BC9-45F2-99AA-37C18F069CB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C704587-0D97-4C81-8527-E5FEF8F346AF}" type="datetime1">
              <a:rPr lang="fr-FR" smtClean="0"/>
              <a:t>03/02/2025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30D3D2-7BC9-45F2-99AA-37C18F069CB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E58D9D0-0525-4EC7-A73C-54D713514C33}" type="datetime1">
              <a:rPr lang="fr-FR" smtClean="0"/>
              <a:t>03/02/2025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30D3D2-7BC9-45F2-99AA-37C18F069CB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6B1CF2F-6B84-418E-B67D-FEF732F1F45B}" type="datetime1">
              <a:rPr lang="fr-FR" smtClean="0"/>
              <a:t>03/02/2025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330D3D2-7BC9-45F2-99AA-37C18F069CB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6A59BE2-2D43-4FED-A1BD-E7A380380694}" type="datetime1">
              <a:rPr lang="fr-FR" smtClean="0"/>
              <a:t>03/02/2025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330D3D2-7BC9-45F2-99AA-37C18F069CB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8DA0EE5-C4EE-4ED0-8C60-588B1875F9AF}" type="datetime1">
              <a:rPr lang="fr-FR" smtClean="0"/>
              <a:t>03/02/2025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330D3D2-7BC9-45F2-99AA-37C18F069CB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D1FFA11-2164-4E0F-85C0-ED7F49E4442F}" type="datetime1">
              <a:rPr lang="fr-FR" smtClean="0"/>
              <a:t>03/02/2025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30D3D2-7BC9-45F2-99AA-37C18F069CB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0EB426B-9801-4832-8A77-0A906C58E287}" type="datetime1">
              <a:rPr lang="fr-FR" smtClean="0"/>
              <a:t>03/02/2025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30D3D2-7BC9-45F2-99AA-37C18F069CB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A197E-6808-4298-A804-E8D3AB3A4C6D}" type="datetime1">
              <a:rPr lang="fr-FR" smtClean="0"/>
              <a:t>03/02/2025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0D3D2-7BC9-45F2-99AA-37C18F069CB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p:cNvSpPr>
            <a:spLocks noGrp="1"/>
          </p:cNvSpPr>
          <p:nvPr>
            <p:ph type="ctrTitle"/>
          </p:nvPr>
        </p:nvSpPr>
        <p:spPr>
          <a:xfrm>
            <a:off x="2389750" y="2492896"/>
            <a:ext cx="7484509" cy="2166028"/>
          </a:xfrm>
          <a:solidFill>
            <a:srgbClr val="C00000"/>
          </a:solidFill>
          <a:ln w="38100">
            <a:solidFill>
              <a:srgbClr val="FFC000"/>
            </a:solidFill>
          </a:ln>
        </p:spPr>
        <p:txBody>
          <a:bodyPr anchor="ctr">
            <a:noAutofit/>
          </a:bodyPr>
          <a:lstStyle/>
          <a:p>
            <a:r>
              <a:rPr lang="fr-FR" sz="3600" b="1" dirty="0">
                <a:solidFill>
                  <a:srgbClr val="00B050"/>
                </a:solidFill>
                <a:latin typeface="AR DESTINE" panose="02000000000000000000" pitchFamily="2" charset="0"/>
              </a:rPr>
              <a:t> </a:t>
            </a:r>
            <a:br>
              <a:rPr lang="fr-FR" sz="3600" b="1" dirty="0">
                <a:solidFill>
                  <a:srgbClr val="00B050"/>
                </a:solidFill>
                <a:latin typeface="AR DESTINE" panose="02000000000000000000" pitchFamily="2" charset="0"/>
              </a:rPr>
            </a:br>
            <a:r>
              <a:rPr lang="fr-FR" sz="3600" b="1" dirty="0"/>
              <a:t>SYNTHESE DES CONSTATS ET RECOMMANDATION</a:t>
            </a:r>
            <a:br>
              <a:rPr lang="fr-FR" sz="3600" b="1" dirty="0"/>
            </a:br>
            <a:r>
              <a:rPr lang="fr-FR" sz="3600" b="1" dirty="0"/>
              <a:t> </a:t>
            </a:r>
            <a:r>
              <a:rPr lang="fr-FR" sz="3600" dirty="0"/>
              <a:t/>
            </a:r>
            <a:br>
              <a:rPr lang="fr-FR" sz="3600" dirty="0"/>
            </a:br>
            <a:endParaRPr lang="fr-CA" sz="3600" dirty="0">
              <a:solidFill>
                <a:schemeClr val="bg1"/>
              </a:solidFill>
              <a:latin typeface="AR DESTINE" panose="02000000000000000000" pitchFamily="2" charset="0"/>
            </a:endParaRPr>
          </a:p>
        </p:txBody>
      </p:sp>
      <p:sp>
        <p:nvSpPr>
          <p:cNvPr id="15" name="Rectangle 14"/>
          <p:cNvSpPr/>
          <p:nvPr/>
        </p:nvSpPr>
        <p:spPr>
          <a:xfrm>
            <a:off x="1703512" y="188640"/>
            <a:ext cx="8856984" cy="158492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RAPPORT PUBLIC ANNUEL 2023</a:t>
            </a:r>
            <a:endParaRPr lang="fr-CA" sz="3200" dirty="0">
              <a:solidFill>
                <a:schemeClr val="bg1"/>
              </a:solidFill>
              <a:latin typeface="Arial Black" panose="020B0A04020102020204" pitchFamily="34" charset="0"/>
            </a:endParaRPr>
          </a:p>
        </p:txBody>
      </p:sp>
      <p:pic>
        <p:nvPicPr>
          <p:cNvPr id="5" name="Picture 2" descr="Cour des comptes -Burkina Faso">
            <a:extLst>
              <a:ext uri="{FF2B5EF4-FFF2-40B4-BE49-F238E27FC236}">
                <a16:creationId xmlns:a16="http://schemas.microsoft.com/office/drawing/2014/main" id="{8F77F5BF-6B86-4D11-8189-0CC9A04BB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890" y="4869160"/>
            <a:ext cx="1980221" cy="1761184"/>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8"/>
          <p:cNvSpPr txBox="1">
            <a:spLocks/>
          </p:cNvSpPr>
          <p:nvPr/>
        </p:nvSpPr>
        <p:spPr>
          <a:xfrm>
            <a:off x="2423592" y="2492896"/>
            <a:ext cx="7484509" cy="2166028"/>
          </a:xfrm>
          <a:prstGeom prst="rect">
            <a:avLst/>
          </a:prstGeom>
          <a:solidFill>
            <a:srgbClr val="C00000"/>
          </a:solidFill>
          <a:ln w="38100">
            <a:solidFill>
              <a:srgbClr val="FFC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smtClean="0">
                <a:solidFill>
                  <a:srgbClr val="00B050"/>
                </a:solidFill>
                <a:latin typeface="AR DESTINE" panose="02000000000000000000" pitchFamily="2" charset="0"/>
              </a:rPr>
              <a:t> </a:t>
            </a:r>
            <a:br>
              <a:rPr lang="fr-FR" sz="3600" b="1" dirty="0" smtClean="0">
                <a:solidFill>
                  <a:srgbClr val="00B050"/>
                </a:solidFill>
                <a:latin typeface="AR DESTINE" panose="02000000000000000000" pitchFamily="2" charset="0"/>
              </a:rPr>
            </a:br>
            <a:r>
              <a:rPr lang="fr-FR" sz="3600" b="1" dirty="0" smtClean="0"/>
              <a:t>SYNTHESE DES CONSTATS ET RECOMMANDATION</a:t>
            </a:r>
            <a:br>
              <a:rPr lang="fr-FR" sz="3600" b="1" dirty="0" smtClean="0"/>
            </a:br>
            <a:r>
              <a:rPr lang="fr-FR" sz="3600" b="1" dirty="0" smtClean="0"/>
              <a:t> </a:t>
            </a:r>
            <a:r>
              <a:rPr lang="fr-FR" sz="3600" dirty="0" smtClean="0"/>
              <a:t/>
            </a:r>
            <a:br>
              <a:rPr lang="fr-FR" sz="3600" dirty="0" smtClean="0"/>
            </a:br>
            <a:endParaRPr lang="fr-CA" sz="3600" dirty="0">
              <a:solidFill>
                <a:schemeClr val="bg1"/>
              </a:solidFill>
              <a:latin typeface="AR DESTINE" panose="02000000000000000000" pitchFamily="2" charset="0"/>
            </a:endParaRPr>
          </a:p>
        </p:txBody>
      </p:sp>
      <p:sp>
        <p:nvSpPr>
          <p:cNvPr id="7" name="Titre 18"/>
          <p:cNvSpPr txBox="1">
            <a:spLocks/>
          </p:cNvSpPr>
          <p:nvPr/>
        </p:nvSpPr>
        <p:spPr>
          <a:xfrm>
            <a:off x="2389750" y="2492896"/>
            <a:ext cx="7484509" cy="2166028"/>
          </a:xfrm>
          <a:prstGeom prst="rect">
            <a:avLst/>
          </a:prstGeom>
          <a:solidFill>
            <a:srgbClr val="C00000"/>
          </a:solidFill>
          <a:ln w="38100">
            <a:solidFill>
              <a:srgbClr val="FFC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smtClean="0">
                <a:solidFill>
                  <a:srgbClr val="00B050"/>
                </a:solidFill>
                <a:latin typeface="AR DESTINE" panose="02000000000000000000" pitchFamily="2" charset="0"/>
              </a:rPr>
              <a:t> </a:t>
            </a:r>
            <a:br>
              <a:rPr lang="fr-FR" sz="3600" b="1" dirty="0" smtClean="0">
                <a:solidFill>
                  <a:srgbClr val="00B050"/>
                </a:solidFill>
                <a:latin typeface="AR DESTINE" panose="02000000000000000000" pitchFamily="2" charset="0"/>
              </a:rPr>
            </a:br>
            <a:r>
              <a:rPr lang="fr-FR" sz="3600" b="1" dirty="0" smtClean="0"/>
              <a:t>SYNTHESE DES CONSTATS ET RECOMMANDATION</a:t>
            </a:r>
            <a:br>
              <a:rPr lang="fr-FR" sz="3600" b="1" dirty="0" smtClean="0"/>
            </a:br>
            <a:r>
              <a:rPr lang="fr-FR" sz="3600" b="1" dirty="0" smtClean="0"/>
              <a:t> </a:t>
            </a:r>
            <a:r>
              <a:rPr lang="fr-FR" sz="3600" dirty="0" smtClean="0"/>
              <a:t/>
            </a:r>
            <a:br>
              <a:rPr lang="fr-FR" sz="3600" dirty="0" smtClean="0"/>
            </a:br>
            <a:endParaRPr lang="fr-CA" sz="3600" dirty="0">
              <a:solidFill>
                <a:schemeClr val="bg1"/>
              </a:solidFill>
              <a:latin typeface="AR DESTINE" panose="02000000000000000000" pitchFamily="2" charset="0"/>
            </a:endParaRPr>
          </a:p>
        </p:txBody>
      </p:sp>
      <p:pic>
        <p:nvPicPr>
          <p:cNvPr id="9" name="Picture 2" descr="Cour des comptes -Burkina Faso">
            <a:extLst>
              <a:ext uri="{FF2B5EF4-FFF2-40B4-BE49-F238E27FC236}">
                <a16:creationId xmlns:a16="http://schemas.microsoft.com/office/drawing/2014/main" id="{8F77F5BF-6B86-4D11-8189-0CC9A04BB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893" y="4869160"/>
            <a:ext cx="1980221" cy="176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94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857374"/>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400" dirty="0"/>
              <a:t>Certification des formulaires de déclaration des recettes minières des entités publiques</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889924654"/>
              </p:ext>
            </p:extLst>
          </p:nvPr>
        </p:nvGraphicFramePr>
        <p:xfrm>
          <a:off x="18283" y="857375"/>
          <a:ext cx="12191998" cy="6282063"/>
        </p:xfrm>
        <a:graphic>
          <a:graphicData uri="http://schemas.openxmlformats.org/drawingml/2006/table">
            <a:tbl>
              <a:tblPr firstRow="1" firstCol="1" bandRow="1">
                <a:tableStyleId>{5C22544A-7EE6-4342-B048-85BDC9FD1C3A}</a:tableStyleId>
              </a:tblPr>
              <a:tblGrid>
                <a:gridCol w="461093">
                  <a:extLst>
                    <a:ext uri="{9D8B030D-6E8A-4147-A177-3AD203B41FA5}">
                      <a16:colId xmlns:a16="http://schemas.microsoft.com/office/drawing/2014/main" val="3518992753"/>
                    </a:ext>
                  </a:extLst>
                </a:gridCol>
                <a:gridCol w="216024">
                  <a:extLst>
                    <a:ext uri="{9D8B030D-6E8A-4147-A177-3AD203B41FA5}">
                      <a16:colId xmlns:a16="http://schemas.microsoft.com/office/drawing/2014/main" val="745032168"/>
                    </a:ext>
                  </a:extLst>
                </a:gridCol>
                <a:gridCol w="6912768">
                  <a:extLst>
                    <a:ext uri="{9D8B030D-6E8A-4147-A177-3AD203B41FA5}">
                      <a16:colId xmlns:a16="http://schemas.microsoft.com/office/drawing/2014/main" val="2214947992"/>
                    </a:ext>
                  </a:extLst>
                </a:gridCol>
                <a:gridCol w="4602113">
                  <a:extLst>
                    <a:ext uri="{9D8B030D-6E8A-4147-A177-3AD203B41FA5}">
                      <a16:colId xmlns:a16="http://schemas.microsoft.com/office/drawing/2014/main" val="1852319837"/>
                    </a:ext>
                  </a:extLst>
                </a:gridCol>
              </a:tblGrid>
              <a:tr h="382594">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861439">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rPr>
                        <a:t>08</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Au niveau de la Perception spécialisée du Ministère en charge des mines, certaines quittances ont été reportées avec des erreurs de date mentionnant l’exercice 2020. Par ailleurs, certaines dates de quittances ne sont pas renseignées dans le formulaire de détails de paiements.</a:t>
                      </a:r>
                    </a:p>
                    <a:p>
                      <a:pPr algn="just"/>
                      <a:r>
                        <a:rPr lang="fr-FR" sz="2400" kern="1200" dirty="0" smtClean="0">
                          <a:solidFill>
                            <a:schemeClr val="dk1"/>
                          </a:solidFill>
                          <a:effectLst/>
                          <a:latin typeface="+mn-lt"/>
                          <a:ea typeface="+mn-ea"/>
                          <a:cs typeface="+mn-cs"/>
                        </a:rPr>
                        <a:t> En outre, elle a constaté qu’au niveau de Fonds d’intervention pour l’environnement, les montants reportés sur les formulaires de déclaration des entités minières sont constitués des soldes au 31 décembre 2021 de leurs comptes ouverts dans les livres de la Banque centrale des Etats de l'Afrique de l'ouest au lieu des paiements effectués au titre de l’année 2021. La situation corrigée fait état d’une différence 21 616 421 857 francs CFA.</a:t>
                      </a: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recommande :</a:t>
                      </a:r>
                      <a:endParaRPr lang="fr-FR" sz="2400" dirty="0">
                        <a:effectLst/>
                        <a:latin typeface="+mn-lt"/>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Courier New" panose="02070309020205020404" pitchFamily="49" charset="0"/>
                        <a:buChar char="o"/>
                      </a:pPr>
                      <a:r>
                        <a:rPr lang="fr-FR" sz="2400" dirty="0" smtClean="0">
                          <a:effectLst/>
                          <a:latin typeface="+mn-lt"/>
                          <a:ea typeface="Arial Unicode MS"/>
                          <a:cs typeface="Times New Roman" panose="02020603050405020304" pitchFamily="18" charset="0"/>
                        </a:rPr>
                        <a:t>à </a:t>
                      </a:r>
                      <a:r>
                        <a:rPr lang="fr-FR" sz="2400" dirty="0">
                          <a:effectLst/>
                          <a:latin typeface="+mn-lt"/>
                          <a:ea typeface="Arial Unicode MS"/>
                          <a:cs typeface="Times New Roman" panose="02020603050405020304" pitchFamily="18" charset="0"/>
                        </a:rPr>
                        <a:t>la Perceptrice spécialisée auprès du ministère en charge des mines de veiller à un meilleur enregistrement des données relatives aux ressources issues des industries extractives ;</a:t>
                      </a:r>
                      <a:endParaRPr lang="fr-FR" sz="2400" dirty="0">
                        <a:effectLst/>
                        <a:latin typeface="+mn-lt"/>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Courier New" panose="02070309020205020404" pitchFamily="49" charset="0"/>
                        <a:buChar char="o"/>
                      </a:pPr>
                      <a:r>
                        <a:rPr lang="fr-FR" sz="2400" dirty="0" smtClean="0">
                          <a:effectLst/>
                          <a:latin typeface="+mn-lt"/>
                          <a:ea typeface="Arial Unicode MS"/>
                          <a:cs typeface="Times New Roman" panose="02020603050405020304" pitchFamily="18" charset="0"/>
                        </a:rPr>
                        <a:t>au </a:t>
                      </a:r>
                      <a:r>
                        <a:rPr lang="fr-FR" sz="2400" dirty="0">
                          <a:effectLst/>
                          <a:latin typeface="+mn-lt"/>
                          <a:ea typeface="Arial Unicode MS"/>
                          <a:cs typeface="Times New Roman" panose="02020603050405020304" pitchFamily="18" charset="0"/>
                        </a:rPr>
                        <a:t>Directeur général du Fonds d’intervention pour l’environnement</a:t>
                      </a:r>
                      <a:r>
                        <a:rPr lang="fr-FR" sz="2400" b="1" dirty="0">
                          <a:effectLst/>
                          <a:latin typeface="+mn-lt"/>
                          <a:ea typeface="Arial Unicode MS"/>
                          <a:cs typeface="Times New Roman" panose="02020603050405020304" pitchFamily="18" charset="0"/>
                        </a:rPr>
                        <a:t> </a:t>
                      </a:r>
                      <a:r>
                        <a:rPr lang="fr-FR" sz="2400" dirty="0">
                          <a:effectLst/>
                          <a:latin typeface="+mn-lt"/>
                          <a:ea typeface="Arial Unicode MS"/>
                          <a:cs typeface="Times New Roman" panose="02020603050405020304" pitchFamily="18" charset="0"/>
                        </a:rPr>
                        <a:t>de veiller au report annuel des fonds encaissés pour la réhabilitation de l’environnement.</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10</a:t>
            </a:fld>
            <a:endParaRPr lang="fr-FR"/>
          </a:p>
        </p:txBody>
      </p:sp>
    </p:spTree>
    <p:extLst>
      <p:ext uri="{BB962C8B-B14F-4D97-AF65-F5344CB8AC3E}">
        <p14:creationId xmlns:p14="http://schemas.microsoft.com/office/powerpoint/2010/main" val="2274994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857374"/>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400" dirty="0"/>
              <a:t>Certification des formulaires de déclaration des recettes minières des entités publiques</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78787423"/>
              </p:ext>
            </p:extLst>
          </p:nvPr>
        </p:nvGraphicFramePr>
        <p:xfrm>
          <a:off x="18283" y="857374"/>
          <a:ext cx="12191998" cy="6000626"/>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13749">
                  <a:extLst>
                    <a:ext uri="{9D8B030D-6E8A-4147-A177-3AD203B41FA5}">
                      <a16:colId xmlns:a16="http://schemas.microsoft.com/office/drawing/2014/main" val="745032168"/>
                    </a:ext>
                  </a:extLst>
                </a:gridCol>
                <a:gridCol w="4608512">
                  <a:extLst>
                    <a:ext uri="{9D8B030D-6E8A-4147-A177-3AD203B41FA5}">
                      <a16:colId xmlns:a16="http://schemas.microsoft.com/office/drawing/2014/main" val="2214947992"/>
                    </a:ext>
                  </a:extLst>
                </a:gridCol>
                <a:gridCol w="5538217">
                  <a:extLst>
                    <a:ext uri="{9D8B030D-6E8A-4147-A177-3AD203B41FA5}">
                      <a16:colId xmlns:a16="http://schemas.microsoft.com/office/drawing/2014/main" val="1852319837"/>
                    </a:ext>
                  </a:extLst>
                </a:gridCol>
              </a:tblGrid>
              <a:tr h="439606">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561020">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rPr>
                        <a:t>09</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L’absence de base de données informatisée dédiée à la comptabilisation des recettes des industries extractives dans la comptabilité de l’Etat. </a:t>
                      </a:r>
                    </a:p>
                    <a:p>
                      <a:pPr algn="just"/>
                      <a:r>
                        <a:rPr lang="fr-FR" sz="2400" kern="1200" dirty="0" smtClean="0">
                          <a:solidFill>
                            <a:schemeClr val="dk1"/>
                          </a:solidFill>
                          <a:effectLst/>
                          <a:latin typeface="+mn-lt"/>
                          <a:ea typeface="+mn-ea"/>
                          <a:cs typeface="+mn-cs"/>
                        </a:rPr>
                        <a:t>Au regard de cette insuffisance, elle n’a pas pu vérifier ce critère.</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Comité de pilotage de veiller à la mise en place d’une base de données informatisée spécifique pour la comptabilisation des recettes issues des industries extractives.</a:t>
                      </a:r>
                    </a:p>
                    <a:p>
                      <a:pPr algn="just"/>
                      <a:r>
                        <a:rPr lang="fr-FR" sz="2400" kern="1200" dirty="0" smtClean="0">
                          <a:solidFill>
                            <a:schemeClr val="dk1"/>
                          </a:solidFill>
                          <a:effectLst/>
                          <a:latin typeface="+mn-lt"/>
                          <a:ea typeface="+mn-ea"/>
                          <a:cs typeface="+mn-cs"/>
                        </a:rPr>
                        <a:t>Sur la base des travaux réalisés, la Cour a attesté que les recettes des industries extractives déclarées par les entités publiques retenues et contenues dans les formulaires sont, dans tous leurs aspects significatifs, conformes à la situation desdites recettes comptabilisées dans leurs comptes au cours de l’exercice budgétaire 2021.</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11</a:t>
            </a:fld>
            <a:endParaRPr lang="fr-FR"/>
          </a:p>
        </p:txBody>
      </p:sp>
    </p:spTree>
    <p:extLst>
      <p:ext uri="{BB962C8B-B14F-4D97-AF65-F5344CB8AC3E}">
        <p14:creationId xmlns:p14="http://schemas.microsoft.com/office/powerpoint/2010/main" val="3185853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857374"/>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431564559"/>
              </p:ext>
            </p:extLst>
          </p:nvPr>
        </p:nvGraphicFramePr>
        <p:xfrm>
          <a:off x="18283" y="857374"/>
          <a:ext cx="12191998" cy="586410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13749">
                  <a:extLst>
                    <a:ext uri="{9D8B030D-6E8A-4147-A177-3AD203B41FA5}">
                      <a16:colId xmlns:a16="http://schemas.microsoft.com/office/drawing/2014/main" val="745032168"/>
                    </a:ext>
                  </a:extLst>
                </a:gridCol>
                <a:gridCol w="4608512">
                  <a:extLst>
                    <a:ext uri="{9D8B030D-6E8A-4147-A177-3AD203B41FA5}">
                      <a16:colId xmlns:a16="http://schemas.microsoft.com/office/drawing/2014/main" val="2214947992"/>
                    </a:ext>
                  </a:extLst>
                </a:gridCol>
                <a:gridCol w="5538217">
                  <a:extLst>
                    <a:ext uri="{9D8B030D-6E8A-4147-A177-3AD203B41FA5}">
                      <a16:colId xmlns:a16="http://schemas.microsoft.com/office/drawing/2014/main" val="1852319837"/>
                    </a:ext>
                  </a:extLst>
                </a:gridCol>
              </a:tblGrid>
              <a:tr h="429604">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434498">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10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a relevé que les bureaux comptables matières principaux ont été mis en place aux ministères en charge des finances, de la santé et de l’enseignement supérieur. En revanche, la Cour a constaté que la mise en place des bureaux comptables matières principaux n’est pas effective dans certains de leurs Etablissements publics de l’Etat.</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ministre chargé des finances de veiller à la mise en place des bureaux comptables matières principaux des Etablissements publics de l’Etat et à les rendre fonctionnels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12</a:t>
            </a:fld>
            <a:endParaRPr lang="fr-FR"/>
          </a:p>
        </p:txBody>
      </p:sp>
    </p:spTree>
    <p:extLst>
      <p:ext uri="{BB962C8B-B14F-4D97-AF65-F5344CB8AC3E}">
        <p14:creationId xmlns:p14="http://schemas.microsoft.com/office/powerpoint/2010/main" val="2087066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136861752"/>
              </p:ext>
            </p:extLst>
          </p:nvPr>
        </p:nvGraphicFramePr>
        <p:xfrm>
          <a:off x="-16766" y="724724"/>
          <a:ext cx="12191998" cy="6133276"/>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5184576">
                  <a:extLst>
                    <a:ext uri="{9D8B030D-6E8A-4147-A177-3AD203B41FA5}">
                      <a16:colId xmlns:a16="http://schemas.microsoft.com/office/drawing/2014/main" val="2214947992"/>
                    </a:ext>
                  </a:extLst>
                </a:gridCol>
                <a:gridCol w="6007224">
                  <a:extLst>
                    <a:ext uri="{9D8B030D-6E8A-4147-A177-3AD203B41FA5}">
                      <a16:colId xmlns:a16="http://schemas.microsoft.com/office/drawing/2014/main" val="1852319837"/>
                    </a:ext>
                  </a:extLst>
                </a:gridCol>
              </a:tblGrid>
              <a:tr h="439521">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2611317">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11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a:solidFill>
                            <a:schemeClr val="dk1"/>
                          </a:solidFill>
                          <a:effectLst/>
                          <a:latin typeface="+mn-lt"/>
                          <a:ea typeface="+mn-ea"/>
                          <a:cs typeface="+mn-cs"/>
                        </a:rPr>
                        <a:t>La Cour a constaté qu’au niveau des structures centrales et déconcentrées, les bureaux comptables matières secondaires ne sont pas mis en place aux seins des ministères en charge de la santé et de l’enseignement supérieur.</a:t>
                      </a: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a:t>
                      </a:r>
                    </a:p>
                    <a:p>
                      <a:pPr algn="just"/>
                      <a:r>
                        <a:rPr lang="fr-FR" sz="2400" kern="1200" dirty="0" smtClean="0">
                          <a:solidFill>
                            <a:schemeClr val="dk1"/>
                          </a:solidFill>
                          <a:effectLst/>
                          <a:latin typeface="+mn-lt"/>
                          <a:ea typeface="+mn-ea"/>
                          <a:cs typeface="+mn-cs"/>
                        </a:rPr>
                        <a:t>-ministres chargés de la santé et de l’enseignement supérieur de mettre en place les Bureaux comptables matières secondaires ;</a:t>
                      </a:r>
                    </a:p>
                    <a:p>
                      <a:pPr algn="just"/>
                      <a:r>
                        <a:rPr lang="fr-FR" sz="2400" kern="1200" dirty="0" smtClean="0">
                          <a:solidFill>
                            <a:schemeClr val="dk1"/>
                          </a:solidFill>
                          <a:effectLst/>
                          <a:latin typeface="+mn-lt"/>
                          <a:ea typeface="+mn-ea"/>
                          <a:cs typeface="+mn-cs"/>
                        </a:rPr>
                        <a:t>-ministre chargé des finances de rendre performant le logiciel de gestion des matières.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r h="3082438">
                <a:tc>
                  <a:txBody>
                    <a:bodyPr/>
                    <a:lstStyle/>
                    <a:p>
                      <a:pPr marL="0" lvl="0" indent="0" algn="ctr" defTabSz="914400" rtl="0" eaLnBrk="1" latinLnBrk="0" hangingPunct="1">
                        <a:lnSpc>
                          <a:spcPct val="115000"/>
                        </a:lnSpc>
                        <a:spcAft>
                          <a:spcPts val="0"/>
                        </a:spcAft>
                        <a:buFont typeface="+mj-lt"/>
                        <a:buNone/>
                      </a:pPr>
                      <a:endParaRPr lang="fr-FR" sz="2400" b="1" kern="1200" dirty="0" smtClean="0">
                        <a:solidFill>
                          <a:schemeClr val="lt1"/>
                        </a:solidFill>
                        <a:effectLst/>
                        <a:latin typeface="+mn-lt"/>
                        <a:ea typeface="+mn-ea"/>
                        <a:cs typeface="+mn-cs"/>
                      </a:endParaRPr>
                    </a:p>
                    <a:p>
                      <a:pPr marL="0" lvl="0" indent="0" algn="ctr" defTabSz="914400" rtl="0" eaLnBrk="1" latinLnBrk="0" hangingPunct="1">
                        <a:lnSpc>
                          <a:spcPct val="115000"/>
                        </a:lnSpc>
                        <a:spcAft>
                          <a:spcPts val="0"/>
                        </a:spcAft>
                        <a:buFont typeface="+mj-lt"/>
                        <a:buNone/>
                      </a:pPr>
                      <a:endParaRPr lang="fr-FR" sz="2400" b="1" kern="1200" dirty="0" smtClean="0">
                        <a:solidFill>
                          <a:schemeClr val="lt1"/>
                        </a:solidFill>
                        <a:effectLst/>
                        <a:latin typeface="+mn-lt"/>
                        <a:ea typeface="+mn-ea"/>
                        <a:cs typeface="+mn-cs"/>
                      </a:endParaRPr>
                    </a:p>
                    <a:p>
                      <a:pPr marL="0" lvl="0" indent="0" algn="ctr" defTabSz="914400" rtl="0" eaLnBrk="1" latinLnBrk="0" hangingPunct="1">
                        <a:lnSpc>
                          <a:spcPct val="115000"/>
                        </a:lnSpc>
                        <a:spcAft>
                          <a:spcPts val="0"/>
                        </a:spcAft>
                        <a:buFont typeface="+mj-lt"/>
                        <a:buNone/>
                      </a:pPr>
                      <a:endParaRPr lang="fr-FR" sz="2400" b="1" kern="1200" dirty="0" smtClean="0">
                        <a:solidFill>
                          <a:schemeClr val="lt1"/>
                        </a:solidFill>
                        <a:effectLst/>
                        <a:latin typeface="+mn-lt"/>
                        <a:ea typeface="+mn-ea"/>
                        <a:cs typeface="+mn-cs"/>
                      </a:endParaRPr>
                    </a:p>
                    <a:p>
                      <a:pPr marL="0" lvl="0" indent="0" algn="ctr" defTabSz="914400" rtl="0" eaLnBrk="1" latinLnBrk="0" hangingPunct="1">
                        <a:lnSpc>
                          <a:spcPct val="115000"/>
                        </a:lnSpc>
                        <a:spcAft>
                          <a:spcPts val="0"/>
                        </a:spcAft>
                        <a:buFont typeface="+mj-lt"/>
                        <a:buNone/>
                      </a:pPr>
                      <a:r>
                        <a:rPr lang="fr-FR" sz="2400" b="1" kern="1200" dirty="0" smtClean="0">
                          <a:solidFill>
                            <a:schemeClr val="lt1"/>
                          </a:solidFill>
                          <a:effectLst/>
                          <a:latin typeface="+mn-lt"/>
                          <a:ea typeface="+mn-ea"/>
                          <a:cs typeface="+mn-cs"/>
                        </a:rPr>
                        <a:t>12</a:t>
                      </a:r>
                      <a:endParaRPr lang="fr-FR" sz="2400" b="1" kern="1200" dirty="0">
                        <a:solidFill>
                          <a:schemeClr val="lt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marL="0" algn="just" defTabSz="914400" rtl="0" eaLnBrk="1" latinLnBrk="0" hangingPunct="1">
                        <a:lnSpc>
                          <a:spcPct val="115000"/>
                        </a:lnSpc>
                        <a:spcAft>
                          <a:spcPts val="0"/>
                        </a:spcAft>
                      </a:pPr>
                      <a:r>
                        <a:rPr lang="fr-FR" sz="2400" kern="1200" dirty="0">
                          <a:solidFill>
                            <a:schemeClr val="dk1"/>
                          </a:solidFill>
                          <a:effectLst/>
                          <a:latin typeface="+mn-lt"/>
                          <a:ea typeface="+mn-ea"/>
                          <a:cs typeface="+mn-cs"/>
                        </a:rPr>
                        <a:t>La Cour a relevé que la mise en place du Bureau comptable matières centralisateur est effective, mais il n’en est pas de même pour le bureau comptable des matières communes</a:t>
                      </a:r>
                    </a:p>
                  </a:txBody>
                  <a:tcPr marL="68580" marR="68580" marT="0" marB="0"/>
                </a:tc>
                <a:tc>
                  <a:txBody>
                    <a:bodyPr/>
                    <a:lstStyle/>
                    <a:p>
                      <a:pPr marL="0" algn="just" defTabSz="914400" rtl="0" eaLnBrk="1" latinLnBrk="0" hangingPunct="1"/>
                      <a:r>
                        <a:rPr lang="fr-FR" sz="2400" kern="1200" dirty="0" smtClean="0">
                          <a:solidFill>
                            <a:schemeClr val="dk1"/>
                          </a:solidFill>
                          <a:effectLst/>
                          <a:latin typeface="+mn-lt"/>
                          <a:ea typeface="+mn-ea"/>
                          <a:cs typeface="+mn-cs"/>
                        </a:rPr>
                        <a:t>La Cour recommande au ministre chargé des finances de rendre fonctionnel le Bureau comptable des matières communes.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904197504"/>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13</a:t>
            </a:fld>
            <a:endParaRPr lang="fr-FR"/>
          </a:p>
        </p:txBody>
      </p:sp>
    </p:spTree>
    <p:extLst>
      <p:ext uri="{BB962C8B-B14F-4D97-AF65-F5344CB8AC3E}">
        <p14:creationId xmlns:p14="http://schemas.microsoft.com/office/powerpoint/2010/main" val="3909841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139677674"/>
              </p:ext>
            </p:extLst>
          </p:nvPr>
        </p:nvGraphicFramePr>
        <p:xfrm>
          <a:off x="-16766" y="724724"/>
          <a:ext cx="12191998" cy="6133276"/>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5760640">
                  <a:extLst>
                    <a:ext uri="{9D8B030D-6E8A-4147-A177-3AD203B41FA5}">
                      <a16:colId xmlns:a16="http://schemas.microsoft.com/office/drawing/2014/main" val="2214947992"/>
                    </a:ext>
                  </a:extLst>
                </a:gridCol>
                <a:gridCol w="5431160">
                  <a:extLst>
                    <a:ext uri="{9D8B030D-6E8A-4147-A177-3AD203B41FA5}">
                      <a16:colId xmlns:a16="http://schemas.microsoft.com/office/drawing/2014/main" val="1852319837"/>
                    </a:ext>
                  </a:extLst>
                </a:gridCol>
              </a:tblGrid>
              <a:tr h="750015">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383261">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13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En dehors du Comptable principal des matières du Ministère en charge des finances qui a certifié un lot de factures à titre de régularisation, la Cour a constaté que la certification des factures n’est pas faite conformément aux dispositions de l’article 13 du décret n°2016-603/PRES/PM/MINEFID du 08 juillet 2016 par les comptables matières. Aussi, la tenue régulière de la comptabilité matière n’est pas effective ainsi que le contrôle et le visa des documents justifiant les mouvements de matières.</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ministres chargés de la santé et de l’enseignement supérieur de prendre des dispositions pour permettre aux Bureaux comptables matières principaux d’exercer toutes les attributions qui leur sont dévolues.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14</a:t>
            </a:fld>
            <a:endParaRPr lang="fr-FR"/>
          </a:p>
        </p:txBody>
      </p:sp>
    </p:spTree>
    <p:extLst>
      <p:ext uri="{BB962C8B-B14F-4D97-AF65-F5344CB8AC3E}">
        <p14:creationId xmlns:p14="http://schemas.microsoft.com/office/powerpoint/2010/main" val="3942703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241234948"/>
              </p:ext>
            </p:extLst>
          </p:nvPr>
        </p:nvGraphicFramePr>
        <p:xfrm>
          <a:off x="263352" y="621585"/>
          <a:ext cx="12191998" cy="6236415"/>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6624736">
                  <a:extLst>
                    <a:ext uri="{9D8B030D-6E8A-4147-A177-3AD203B41FA5}">
                      <a16:colId xmlns:a16="http://schemas.microsoft.com/office/drawing/2014/main" val="2214947992"/>
                    </a:ext>
                  </a:extLst>
                </a:gridCol>
                <a:gridCol w="4567064">
                  <a:extLst>
                    <a:ext uri="{9D8B030D-6E8A-4147-A177-3AD203B41FA5}">
                      <a16:colId xmlns:a16="http://schemas.microsoft.com/office/drawing/2014/main" val="1852319837"/>
                    </a:ext>
                  </a:extLst>
                </a:gridCol>
              </a:tblGrid>
              <a:tr h="750015">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383261">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14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contrairement aux dispositions des articles 23 et 24 du décret n°2016-603/PRES/PM/MINEFID du 8 juillet 2016, le comptable centralisateur des matières n’est pas nommé bien que la Direction de la comptabilité matière de la Direction générale des affaires immobilières de l’Etat centralise les opérations des comptables principaux. En outre, elle a relevé que les comptables matières secondaires sont nommés au niveau du ministère en charge des finances. Par contre, les comptables matières secondaires au niveau des ministères en charge de la santé et de l’enseignement supérieur ne sont pas nommés.</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algn="just"/>
                      <a:r>
                        <a:rPr lang="fr-FR" sz="2400" kern="1200" dirty="0" smtClean="0">
                          <a:solidFill>
                            <a:schemeClr val="dk1"/>
                          </a:solidFill>
                          <a:effectLst/>
                          <a:latin typeface="+mn-lt"/>
                          <a:ea typeface="+mn-ea"/>
                          <a:cs typeface="+mn-cs"/>
                        </a:rPr>
                        <a:t>-au ministre chargé des finances de prendre les dispositions pour la nomination du comptable centralisateur des matières et du comptable secondaire des matières de la Direction des affaires financières ;</a:t>
                      </a:r>
                    </a:p>
                    <a:p>
                      <a:pPr algn="just"/>
                      <a:r>
                        <a:rPr lang="fr-FR" sz="2400" kern="1200" dirty="0" smtClean="0">
                          <a:solidFill>
                            <a:schemeClr val="dk1"/>
                          </a:solidFill>
                          <a:effectLst/>
                          <a:latin typeface="+mn-lt"/>
                          <a:ea typeface="+mn-ea"/>
                          <a:cs typeface="+mn-cs"/>
                        </a:rPr>
                        <a:t>-aux ministres chargés de la santé et de l’enseignement supérieur de procéder à la prise en compte des Bureaux comptables matières dans leurs organigrammes et à la nomination des comptable matières secondaires.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15</a:t>
            </a:fld>
            <a:endParaRPr lang="fr-FR"/>
          </a:p>
        </p:txBody>
      </p:sp>
    </p:spTree>
    <p:extLst>
      <p:ext uri="{BB962C8B-B14F-4D97-AF65-F5344CB8AC3E}">
        <p14:creationId xmlns:p14="http://schemas.microsoft.com/office/powerpoint/2010/main" val="3896361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83374756"/>
              </p:ext>
            </p:extLst>
          </p:nvPr>
        </p:nvGraphicFramePr>
        <p:xfrm>
          <a:off x="-16766" y="724724"/>
          <a:ext cx="12191998" cy="599675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6624736">
                  <a:extLst>
                    <a:ext uri="{9D8B030D-6E8A-4147-A177-3AD203B41FA5}">
                      <a16:colId xmlns:a16="http://schemas.microsoft.com/office/drawing/2014/main" val="2214947992"/>
                    </a:ext>
                  </a:extLst>
                </a:gridCol>
                <a:gridCol w="4567064">
                  <a:extLst>
                    <a:ext uri="{9D8B030D-6E8A-4147-A177-3AD203B41FA5}">
                      <a16:colId xmlns:a16="http://schemas.microsoft.com/office/drawing/2014/main" val="1852319837"/>
                    </a:ext>
                  </a:extLst>
                </a:gridCol>
              </a:tblGrid>
              <a:tr h="733320">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263432">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15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contrairement aux dispositions de l’article 5 de l’arrêté n°2017/302/MINEFID/SG/DGAIE du 24 juillet 2017, aucune nomination de comptable principal des matières au niveau des Etablissements publics de l’Etat comme l’ENAREF, le CHUP-CDG, l’ENSP, le CHU-SS, l’UNB, le CHR-Koudougou n’est faite. Par contre, un comptable principal des matières a été nommé par décision au sein de l’UNZ.</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ministre chargé des finances de proposer la nomination des comptables principaux des matières des Etablissements publics de l’Etat conformément aux textes en vigueur.</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16</a:t>
            </a:fld>
            <a:endParaRPr lang="fr-FR"/>
          </a:p>
        </p:txBody>
      </p:sp>
    </p:spTree>
    <p:extLst>
      <p:ext uri="{BB962C8B-B14F-4D97-AF65-F5344CB8AC3E}">
        <p14:creationId xmlns:p14="http://schemas.microsoft.com/office/powerpoint/2010/main" val="1690575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58139777"/>
              </p:ext>
            </p:extLst>
          </p:nvPr>
        </p:nvGraphicFramePr>
        <p:xfrm>
          <a:off x="-16766" y="724724"/>
          <a:ext cx="12191998" cy="6176731"/>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6624736">
                  <a:extLst>
                    <a:ext uri="{9D8B030D-6E8A-4147-A177-3AD203B41FA5}">
                      <a16:colId xmlns:a16="http://schemas.microsoft.com/office/drawing/2014/main" val="2214947992"/>
                    </a:ext>
                  </a:extLst>
                </a:gridCol>
                <a:gridCol w="4567064">
                  <a:extLst>
                    <a:ext uri="{9D8B030D-6E8A-4147-A177-3AD203B41FA5}">
                      <a16:colId xmlns:a16="http://schemas.microsoft.com/office/drawing/2014/main" val="1852319837"/>
                    </a:ext>
                  </a:extLst>
                </a:gridCol>
              </a:tblGrid>
              <a:tr h="733320">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263432">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16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contrairement aux dispositions des articles 27 et 28 du décret n°2016-603/PRES/PM/MINEFID du 8 juillet 2016, que les comptables principaux des matières des ministères en charge des finances, de la santé et de l’enseignement supérieur et les comptables matières secondaires nommés, n’ont pas prêté serment. Les agents exerçant les fonctions de comptable principal des matières et de comptable matières secondaire des EPE n’étant pas nommés es qualité comptable public, sont présumés comptables de fait et ne pourraient donc prêter serment.</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directeur général des affaires immobilières de l’Etat de prendre des mesures idoines en vue de la prestation de serment des comptables matières nommés.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17</a:t>
            </a:fld>
            <a:endParaRPr lang="fr-FR"/>
          </a:p>
        </p:txBody>
      </p:sp>
    </p:spTree>
    <p:extLst>
      <p:ext uri="{BB962C8B-B14F-4D97-AF65-F5344CB8AC3E}">
        <p14:creationId xmlns:p14="http://schemas.microsoft.com/office/powerpoint/2010/main" val="1372923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942251522"/>
              </p:ext>
            </p:extLst>
          </p:nvPr>
        </p:nvGraphicFramePr>
        <p:xfrm>
          <a:off x="5547" y="861248"/>
          <a:ext cx="12191998" cy="599675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5400600">
                  <a:extLst>
                    <a:ext uri="{9D8B030D-6E8A-4147-A177-3AD203B41FA5}">
                      <a16:colId xmlns:a16="http://schemas.microsoft.com/office/drawing/2014/main" val="2214947992"/>
                    </a:ext>
                  </a:extLst>
                </a:gridCol>
                <a:gridCol w="5791200">
                  <a:extLst>
                    <a:ext uri="{9D8B030D-6E8A-4147-A177-3AD203B41FA5}">
                      <a16:colId xmlns:a16="http://schemas.microsoft.com/office/drawing/2014/main" val="1852319837"/>
                    </a:ext>
                  </a:extLst>
                </a:gridCol>
              </a:tblGrid>
              <a:tr h="733320">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263432">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17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les comptables matières principaux et secondaires nommés n’ont pas été installés et n’ont pas constitué de caution de garantie conformément aux dispositions des articles 29 à 32 du décret n°2016-603/PRES/PM/MINEFID du 8 juillet 2016.</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ministre chargé des finances de prendre des mesures nécessaires pour la constitution de garantie des comptables principaux matières et des comptables matières secondaires conformément à l’article 30 du décret n°2016-603/PRES/PM/MINEFID du 8 juillet 2016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directeur général des affaires immobilières de l’Etat et au directeur général du Trésor et de la comptabilité publique de prendre des mesures nécessaires pour l’installation des comptables des matières.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18</a:t>
            </a:fld>
            <a:endParaRPr lang="fr-FR"/>
          </a:p>
        </p:txBody>
      </p:sp>
    </p:spTree>
    <p:extLst>
      <p:ext uri="{BB962C8B-B14F-4D97-AF65-F5344CB8AC3E}">
        <p14:creationId xmlns:p14="http://schemas.microsoft.com/office/powerpoint/2010/main" val="2360716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025045133"/>
              </p:ext>
            </p:extLst>
          </p:nvPr>
        </p:nvGraphicFramePr>
        <p:xfrm>
          <a:off x="-16766" y="724724"/>
          <a:ext cx="12191998" cy="599675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5400600">
                  <a:extLst>
                    <a:ext uri="{9D8B030D-6E8A-4147-A177-3AD203B41FA5}">
                      <a16:colId xmlns:a16="http://schemas.microsoft.com/office/drawing/2014/main" val="2214947992"/>
                    </a:ext>
                  </a:extLst>
                </a:gridCol>
                <a:gridCol w="5791200">
                  <a:extLst>
                    <a:ext uri="{9D8B030D-6E8A-4147-A177-3AD203B41FA5}">
                      <a16:colId xmlns:a16="http://schemas.microsoft.com/office/drawing/2014/main" val="1852319837"/>
                    </a:ext>
                  </a:extLst>
                </a:gridCol>
              </a:tblGrid>
              <a:tr h="733320">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263432">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18</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contrairement aux dispositions des articles 62 et 63 du décret n°2016-603/PRES/PM/MINEFID que certaines matières ne sont pas codifiées à la Direction régionale de la santé du Centre-ouest, au District sanitaire de </a:t>
                      </a:r>
                      <a:r>
                        <a:rPr lang="fr-FR" sz="2400" kern="1200" dirty="0" err="1" smtClean="0">
                          <a:solidFill>
                            <a:schemeClr val="dk1"/>
                          </a:solidFill>
                          <a:effectLst/>
                          <a:latin typeface="+mn-lt"/>
                          <a:ea typeface="+mn-ea"/>
                          <a:cs typeface="+mn-cs"/>
                        </a:rPr>
                        <a:t>Boulmiougou</a:t>
                      </a:r>
                      <a:r>
                        <a:rPr lang="fr-FR" sz="2400" kern="1200" dirty="0" smtClean="0">
                          <a:solidFill>
                            <a:schemeClr val="dk1"/>
                          </a:solidFill>
                          <a:effectLst/>
                          <a:latin typeface="+mn-lt"/>
                          <a:ea typeface="+mn-ea"/>
                          <a:cs typeface="+mn-cs"/>
                        </a:rPr>
                        <a:t> et au Centre national des œuvres universitaires. Aussi, au Centre hospitalier régional de Koudougou, elle a relevé que la codification des matières est réalisée chaque année avec des codes variables.</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médecin chef du district de </a:t>
                      </a:r>
                      <a:r>
                        <a:rPr lang="fr-FR" sz="2400" kern="1200" dirty="0" err="1" smtClean="0">
                          <a:solidFill>
                            <a:schemeClr val="dk1"/>
                          </a:solidFill>
                          <a:effectLst/>
                          <a:latin typeface="+mn-lt"/>
                          <a:ea typeface="+mn-ea"/>
                          <a:cs typeface="+mn-cs"/>
                        </a:rPr>
                        <a:t>Boulmiougou</a:t>
                      </a:r>
                      <a:r>
                        <a:rPr lang="fr-FR" sz="2400" kern="1200" dirty="0" smtClean="0">
                          <a:solidFill>
                            <a:schemeClr val="dk1"/>
                          </a:solidFill>
                          <a:effectLst/>
                          <a:latin typeface="+mn-lt"/>
                          <a:ea typeface="+mn-ea"/>
                          <a:cs typeface="+mn-cs"/>
                        </a:rPr>
                        <a:t> et au directeur général du CHR de Koudougou</a:t>
                      </a:r>
                      <a:r>
                        <a:rPr lang="fr-FR" sz="2400" b="1" kern="1200" dirty="0" smtClean="0">
                          <a:solidFill>
                            <a:schemeClr val="dk1"/>
                          </a:solidFill>
                          <a:effectLst/>
                          <a:latin typeface="+mn-lt"/>
                          <a:ea typeface="+mn-ea"/>
                          <a:cs typeface="+mn-cs"/>
                        </a:rPr>
                        <a:t> </a:t>
                      </a:r>
                      <a:r>
                        <a:rPr lang="fr-FR" sz="2400" kern="1200" dirty="0" smtClean="0">
                          <a:solidFill>
                            <a:schemeClr val="dk1"/>
                          </a:solidFill>
                          <a:effectLst/>
                          <a:latin typeface="+mn-lt"/>
                          <a:ea typeface="+mn-ea"/>
                          <a:cs typeface="+mn-cs"/>
                        </a:rPr>
                        <a:t>de veiller à la codification des biens de leur patrimoine conformément aux textes en vigueur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directeur général des affaires immobilières de l’Etat de sensibiliser et former l’ensemble des acteurs à une meilleure gestion des matières et d’exercer un contrôle permanent sur les comptables matières pour une meilleure gouvernance du patrimoine de l’Etat.</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19</a:t>
            </a:fld>
            <a:endParaRPr lang="fr-FR"/>
          </a:p>
        </p:txBody>
      </p:sp>
    </p:spTree>
    <p:extLst>
      <p:ext uri="{BB962C8B-B14F-4D97-AF65-F5344CB8AC3E}">
        <p14:creationId xmlns:p14="http://schemas.microsoft.com/office/powerpoint/2010/main" val="4037996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15888"/>
            <a:ext cx="12192000" cy="9368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SYNTHESE DES CONSTATS ET </a:t>
            </a:r>
            <a:r>
              <a:rPr lang="fr-FR" sz="2400" b="1" dirty="0" smtClean="0"/>
              <a:t>RECOMMANDATION DU </a:t>
            </a:r>
            <a:r>
              <a:rPr lang="fr-FR" sz="2400" b="1" dirty="0"/>
              <a:t>RAPPORT PUBLIC ANNUEL 2023</a:t>
            </a:r>
            <a:endParaRPr lang="fr-FR" sz="2400" dirty="0"/>
          </a:p>
        </p:txBody>
      </p:sp>
      <p:pic>
        <p:nvPicPr>
          <p:cNvPr id="7" name="Image 6"/>
          <p:cNvPicPr>
            <a:picLocks noChangeAspect="1"/>
          </p:cNvPicPr>
          <p:nvPr/>
        </p:nvPicPr>
        <p:blipFill>
          <a:blip r:embed="rId3"/>
          <a:stretch>
            <a:fillRect/>
          </a:stretch>
        </p:blipFill>
        <p:spPr>
          <a:xfrm>
            <a:off x="6528048" y="2168861"/>
            <a:ext cx="4017838" cy="2772308"/>
          </a:xfrm>
          <a:prstGeom prst="rect">
            <a:avLst/>
          </a:prstGeom>
        </p:spPr>
      </p:pic>
      <p:sp>
        <p:nvSpPr>
          <p:cNvPr id="8" name="Rectangle 7"/>
          <p:cNvSpPr/>
          <p:nvPr/>
        </p:nvSpPr>
        <p:spPr>
          <a:xfrm>
            <a:off x="0" y="1232758"/>
            <a:ext cx="12192000" cy="550861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t"/>
          <a:lstStyle/>
          <a:p>
            <a:pPr marL="342900" indent="-342900" algn="just">
              <a:lnSpc>
                <a:spcPct val="150000"/>
              </a:lnSpc>
              <a:buClr>
                <a:srgbClr val="7030A0"/>
              </a:buClr>
              <a:buFont typeface="Wingdings" panose="05000000000000000000" pitchFamily="2" charset="2"/>
              <a:buChar char="q"/>
            </a:pPr>
            <a:r>
              <a:rPr lang="fr-FR" sz="2400" b="1" dirty="0">
                <a:latin typeface="Arial" panose="020B0604020202020204" pitchFamily="34" charset="0"/>
                <a:cs typeface="Arial" panose="020B0604020202020204" pitchFamily="34" charset="0"/>
              </a:rPr>
              <a:t>Contrôle de l’exécution des lois de finances, exercice </a:t>
            </a:r>
            <a:r>
              <a:rPr lang="fr-FR" sz="2400" b="1" dirty="0" smtClean="0">
                <a:latin typeface="Arial" panose="020B0604020202020204" pitchFamily="34" charset="0"/>
                <a:cs typeface="Arial" panose="020B0604020202020204" pitchFamily="34" charset="0"/>
              </a:rPr>
              <a:t>2022;</a:t>
            </a:r>
            <a:endParaRPr lang="fr-CA" sz="2400" b="1" dirty="0">
              <a:latin typeface="Arial" panose="020B0604020202020204" pitchFamily="34" charset="0"/>
              <a:cs typeface="Arial" panose="020B0604020202020204" pitchFamily="34" charset="0"/>
            </a:endParaRPr>
          </a:p>
          <a:p>
            <a:pPr marL="342900" indent="-342900" algn="just">
              <a:lnSpc>
                <a:spcPct val="150000"/>
              </a:lnSpc>
              <a:buClr>
                <a:srgbClr val="7030A0"/>
              </a:buClr>
              <a:buFont typeface="Wingdings" panose="05000000000000000000" pitchFamily="2" charset="2"/>
              <a:buChar char="q"/>
            </a:pPr>
            <a:r>
              <a:rPr lang="fr-FR" sz="2400" b="1" dirty="0">
                <a:latin typeface="Arial" panose="020B0604020202020204" pitchFamily="34" charset="0"/>
                <a:cs typeface="Arial" panose="020B0604020202020204" pitchFamily="34" charset="0"/>
              </a:rPr>
              <a:t>Certification des formulaires de déclaration des recettes minières des entités </a:t>
            </a:r>
            <a:r>
              <a:rPr lang="fr-FR" sz="2400" b="1" dirty="0" smtClean="0">
                <a:latin typeface="Arial" panose="020B0604020202020204" pitchFamily="34" charset="0"/>
                <a:cs typeface="Arial" panose="020B0604020202020204" pitchFamily="34" charset="0"/>
              </a:rPr>
              <a:t>publiques;</a:t>
            </a:r>
            <a:endParaRPr lang="fr-CA" sz="2400" b="1" dirty="0">
              <a:latin typeface="Arial" panose="020B0604020202020204" pitchFamily="34" charset="0"/>
              <a:cs typeface="Arial" panose="020B0604020202020204" pitchFamily="34" charset="0"/>
            </a:endParaRPr>
          </a:p>
          <a:p>
            <a:pPr marL="342900" indent="-342900" algn="just">
              <a:lnSpc>
                <a:spcPct val="150000"/>
              </a:lnSpc>
              <a:buClr>
                <a:srgbClr val="7030A0"/>
              </a:buClr>
              <a:buFont typeface="Wingdings" panose="05000000000000000000" pitchFamily="2" charset="2"/>
              <a:buChar char="q"/>
            </a:pPr>
            <a:r>
              <a:rPr lang="fr-FR" sz="2400" b="1" dirty="0">
                <a:latin typeface="Arial" panose="020B0604020202020204" pitchFamily="34" charset="0"/>
                <a:cs typeface="Arial" panose="020B0604020202020204" pitchFamily="34" charset="0"/>
              </a:rPr>
              <a:t>Contrôle de conformité de la mise en œuvre de la comptabilité des </a:t>
            </a:r>
            <a:r>
              <a:rPr lang="fr-FR" sz="2400" b="1" dirty="0" smtClean="0">
                <a:latin typeface="Arial" panose="020B0604020202020204" pitchFamily="34" charset="0"/>
                <a:cs typeface="Arial" panose="020B0604020202020204" pitchFamily="34" charset="0"/>
              </a:rPr>
              <a:t>matières;</a:t>
            </a:r>
            <a:endParaRPr lang="fr-FR" sz="2400" b="1" dirty="0">
              <a:latin typeface="Arial" panose="020B0604020202020204" pitchFamily="34" charset="0"/>
              <a:cs typeface="Arial" panose="020B0604020202020204" pitchFamily="34" charset="0"/>
            </a:endParaRPr>
          </a:p>
          <a:p>
            <a:pPr marL="342900" indent="-342900" algn="just">
              <a:lnSpc>
                <a:spcPct val="150000"/>
              </a:lnSpc>
              <a:buClr>
                <a:srgbClr val="7030A0"/>
              </a:buClr>
              <a:buFont typeface="Wingdings" panose="05000000000000000000" pitchFamily="2" charset="2"/>
              <a:buChar char="q"/>
            </a:pPr>
            <a:r>
              <a:rPr lang="fr-FR" sz="2400" b="1" dirty="0">
                <a:latin typeface="Arial" panose="020B0604020202020204" pitchFamily="34" charset="0"/>
                <a:cs typeface="Arial" panose="020B0604020202020204" pitchFamily="34" charset="0"/>
              </a:rPr>
              <a:t>Audit de performance de l’utilisation des ressources du fond minier de développement local (FMDL</a:t>
            </a:r>
            <a:r>
              <a:rPr lang="fr-FR" sz="2400" b="1" dirty="0" smtClean="0">
                <a:latin typeface="Arial" panose="020B0604020202020204" pitchFamily="34" charset="0"/>
                <a:cs typeface="Arial" panose="020B0604020202020204" pitchFamily="34" charset="0"/>
              </a:rPr>
              <a:t>);</a:t>
            </a:r>
            <a:endParaRPr lang="fr-FR" sz="2400" b="1" dirty="0">
              <a:latin typeface="Arial" panose="020B0604020202020204" pitchFamily="34" charset="0"/>
              <a:cs typeface="Arial" panose="020B0604020202020204" pitchFamily="34" charset="0"/>
            </a:endParaRPr>
          </a:p>
          <a:p>
            <a:pPr marL="342900" indent="-342900" algn="just">
              <a:lnSpc>
                <a:spcPct val="150000"/>
              </a:lnSpc>
              <a:buClr>
                <a:srgbClr val="7030A0"/>
              </a:buClr>
              <a:buFont typeface="Wingdings" panose="05000000000000000000" pitchFamily="2" charset="2"/>
              <a:buChar char="q"/>
            </a:pPr>
            <a:r>
              <a:rPr lang="fr-FR" sz="2400" b="1" dirty="0">
                <a:latin typeface="Arial" panose="020B0604020202020204" pitchFamily="34" charset="0"/>
                <a:cs typeface="Arial" panose="020B0604020202020204" pitchFamily="34" charset="0"/>
              </a:rPr>
              <a:t>Contrôle de la gestion des cantines scolaires du primaire dans les communes de </a:t>
            </a:r>
            <a:r>
              <a:rPr lang="fr-FR" sz="2400" b="1" dirty="0" smtClean="0">
                <a:latin typeface="Arial" panose="020B0604020202020204" pitchFamily="34" charset="0"/>
                <a:cs typeface="Arial" panose="020B0604020202020204" pitchFamily="34" charset="0"/>
              </a:rPr>
              <a:t>POA, BOROMO et PÉNI;</a:t>
            </a:r>
            <a:endParaRPr lang="fr-FR" sz="2400" b="1" dirty="0">
              <a:latin typeface="Arial" panose="020B0604020202020204" pitchFamily="34" charset="0"/>
              <a:cs typeface="Arial" panose="020B0604020202020204" pitchFamily="34" charset="0"/>
            </a:endParaRPr>
          </a:p>
          <a:p>
            <a:pPr marL="342900" indent="-342900" algn="just">
              <a:lnSpc>
                <a:spcPct val="150000"/>
              </a:lnSpc>
              <a:buClr>
                <a:srgbClr val="7030A0"/>
              </a:buClr>
              <a:buFont typeface="Wingdings" panose="05000000000000000000" pitchFamily="2" charset="2"/>
              <a:buChar char="q"/>
            </a:pPr>
            <a:r>
              <a:rPr lang="fr-FR" sz="2400" b="1" dirty="0">
                <a:latin typeface="Arial" panose="020B0604020202020204" pitchFamily="34" charset="0"/>
                <a:cs typeface="Arial" panose="020B0604020202020204" pitchFamily="34" charset="0"/>
              </a:rPr>
              <a:t>Contrôle des projets et programmes de développement et des subventions accordées aux partis </a:t>
            </a:r>
            <a:r>
              <a:rPr lang="fr-FR" sz="2400" b="1" dirty="0" smtClean="0">
                <a:latin typeface="Arial" panose="020B0604020202020204" pitchFamily="34" charset="0"/>
                <a:cs typeface="Arial" panose="020B0604020202020204" pitchFamily="34" charset="0"/>
              </a:rPr>
              <a:t>politiques.</a:t>
            </a: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FR" sz="2400" b="1" dirty="0">
              <a:latin typeface="Arial" panose="020B0604020202020204" pitchFamily="34" charset="0"/>
              <a:cs typeface="Arial" panose="020B0604020202020204" pitchFamily="34" charset="0"/>
            </a:endParaRPr>
          </a:p>
          <a:p>
            <a:pPr marL="342900" indent="-342900" algn="just">
              <a:buClr>
                <a:srgbClr val="7030A0"/>
              </a:buClr>
              <a:buFont typeface="Wingdings" panose="05000000000000000000" pitchFamily="2" charset="2"/>
              <a:buChar char="q"/>
            </a:pPr>
            <a:endParaRPr lang="fr-C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59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555984962"/>
              </p:ext>
            </p:extLst>
          </p:nvPr>
        </p:nvGraphicFramePr>
        <p:xfrm>
          <a:off x="-16766" y="724724"/>
          <a:ext cx="12191998" cy="6219720"/>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5040560">
                  <a:extLst>
                    <a:ext uri="{9D8B030D-6E8A-4147-A177-3AD203B41FA5}">
                      <a16:colId xmlns:a16="http://schemas.microsoft.com/office/drawing/2014/main" val="2214947992"/>
                    </a:ext>
                  </a:extLst>
                </a:gridCol>
                <a:gridCol w="6151240">
                  <a:extLst>
                    <a:ext uri="{9D8B030D-6E8A-4147-A177-3AD203B41FA5}">
                      <a16:colId xmlns:a16="http://schemas.microsoft.com/office/drawing/2014/main" val="1852319837"/>
                    </a:ext>
                  </a:extLst>
                </a:gridCol>
              </a:tblGrid>
              <a:tr h="733320">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263432">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19</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relevé que tous les inventaires annuels réalisés par les entités auditées de la période sous revue ne sont pas valorisés et présentés conformément aux dispositions des articles 4 et 16 de l’arrêté n°2019-260/MINEFID /SG/DGAIE du 20 juin 2019. Elle a constaté également que le Centre national des œuvres universitaires et l’Université Joseph KI-ZERBO n’ont pas réalisé d’inventaires depuis l’année 2018.</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Afin de prendre en compte tous les aspects de la comptabilisation des matières et de rendre effective la valorisation des biens de l’Etat, la Cour recommande au Directeur général des affaires immobilières de l’Etat de veiller à :</a:t>
                      </a:r>
                    </a:p>
                    <a:p>
                      <a:pPr marL="28575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former et accompagner les structures étatiques à réaliser des inventaires annuels conformes à la règlementation en vigueur ; </a:t>
                      </a:r>
                    </a:p>
                    <a:p>
                      <a:pPr marL="28575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vulgariser les textes et outils portant gestion des matières à toutes les structures étatiques ;</a:t>
                      </a:r>
                    </a:p>
                    <a:p>
                      <a:pPr marL="28575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déployer le Système intégré de gestion de la comptabilité matières dans tous les Bureaux comptables matières et former les acteurs à son utilisation.</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20</a:t>
            </a:fld>
            <a:endParaRPr lang="fr-FR"/>
          </a:p>
        </p:txBody>
      </p:sp>
    </p:spTree>
    <p:extLst>
      <p:ext uri="{BB962C8B-B14F-4D97-AF65-F5344CB8AC3E}">
        <p14:creationId xmlns:p14="http://schemas.microsoft.com/office/powerpoint/2010/main" val="2751714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122882502"/>
              </p:ext>
            </p:extLst>
          </p:nvPr>
        </p:nvGraphicFramePr>
        <p:xfrm>
          <a:off x="-16766" y="724724"/>
          <a:ext cx="12191998" cy="599675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5040560">
                  <a:extLst>
                    <a:ext uri="{9D8B030D-6E8A-4147-A177-3AD203B41FA5}">
                      <a16:colId xmlns:a16="http://schemas.microsoft.com/office/drawing/2014/main" val="2214947992"/>
                    </a:ext>
                  </a:extLst>
                </a:gridCol>
                <a:gridCol w="6151240">
                  <a:extLst>
                    <a:ext uri="{9D8B030D-6E8A-4147-A177-3AD203B41FA5}">
                      <a16:colId xmlns:a16="http://schemas.microsoft.com/office/drawing/2014/main" val="1852319837"/>
                    </a:ext>
                  </a:extLst>
                </a:gridCol>
              </a:tblGrid>
              <a:tr h="733320">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263432">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20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relevé que des gestionnaires des matières n’effectuent pas les opérations des mouvements d’entrée des matières conformément aux textes réglementaires en vigueur et que des opérations d’entrées sont effectuées sans intégrer les valeurs des biens.</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aux premiers responsables de l’UNZ, de l’UJKZ, du CENOU, de l’ENAREF et aux CPM du MS, de la DGAIE, du MEFP et de la DGI de veiller à effectuer les mouvements d’entrée des matières conformément aux textes en vigueur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directeur général des affaires immobilières de l’Etat de rendre disponible le Système intégré de gestion de la comptabilité matières ainsi que les autres outils de gestion des matières à l’effet de permettre l’effectivité de tous les enregistrements par les gestionnaires.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21</a:t>
            </a:fld>
            <a:endParaRPr lang="fr-FR"/>
          </a:p>
        </p:txBody>
      </p:sp>
    </p:spTree>
    <p:extLst>
      <p:ext uri="{BB962C8B-B14F-4D97-AF65-F5344CB8AC3E}">
        <p14:creationId xmlns:p14="http://schemas.microsoft.com/office/powerpoint/2010/main" val="2744787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737328470"/>
              </p:ext>
            </p:extLst>
          </p:nvPr>
        </p:nvGraphicFramePr>
        <p:xfrm>
          <a:off x="-16766" y="724724"/>
          <a:ext cx="12191998" cy="599675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5040560">
                  <a:extLst>
                    <a:ext uri="{9D8B030D-6E8A-4147-A177-3AD203B41FA5}">
                      <a16:colId xmlns:a16="http://schemas.microsoft.com/office/drawing/2014/main" val="2214947992"/>
                    </a:ext>
                  </a:extLst>
                </a:gridCol>
                <a:gridCol w="6151240">
                  <a:extLst>
                    <a:ext uri="{9D8B030D-6E8A-4147-A177-3AD203B41FA5}">
                      <a16:colId xmlns:a16="http://schemas.microsoft.com/office/drawing/2014/main" val="1852319837"/>
                    </a:ext>
                  </a:extLst>
                </a:gridCol>
              </a:tblGrid>
              <a:tr h="733320">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263432">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21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noté l’absence et la non utilisation des outils de sortie temporaire des matières par des gestionnaires des matières.</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trésorier régional du Centre-ouest, au directeur régional du budget de Centre-ouest et au directeur général de l’ENAREF de veiller à la réalisation des mouvements internes conformes aux textes en vigueur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directeur général des affaires immobilières de l’Etat de mettre à la disposition des gestionnaires les outils de gestion nécessaires pour une meilleure comptabilisation des biens de l’Etat.</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22</a:t>
            </a:fld>
            <a:endParaRPr lang="fr-FR"/>
          </a:p>
        </p:txBody>
      </p:sp>
    </p:spTree>
    <p:extLst>
      <p:ext uri="{BB962C8B-B14F-4D97-AF65-F5344CB8AC3E}">
        <p14:creationId xmlns:p14="http://schemas.microsoft.com/office/powerpoint/2010/main" val="1525530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929225748"/>
              </p:ext>
            </p:extLst>
          </p:nvPr>
        </p:nvGraphicFramePr>
        <p:xfrm>
          <a:off x="-16766" y="724724"/>
          <a:ext cx="12191998" cy="599675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4464496">
                  <a:extLst>
                    <a:ext uri="{9D8B030D-6E8A-4147-A177-3AD203B41FA5}">
                      <a16:colId xmlns:a16="http://schemas.microsoft.com/office/drawing/2014/main" val="2214947992"/>
                    </a:ext>
                  </a:extLst>
                </a:gridCol>
                <a:gridCol w="6727304">
                  <a:extLst>
                    <a:ext uri="{9D8B030D-6E8A-4147-A177-3AD203B41FA5}">
                      <a16:colId xmlns:a16="http://schemas.microsoft.com/office/drawing/2014/main" val="1852319837"/>
                    </a:ext>
                  </a:extLst>
                </a:gridCol>
              </a:tblGrid>
              <a:tr h="733320">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263432">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22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a constaté que :</a:t>
                      </a:r>
                    </a:p>
                    <a:p>
                      <a:pPr marL="342900" indent="-342900" algn="just">
                        <a:buFont typeface="Wingdings" panose="05000000000000000000" pitchFamily="2" charset="2"/>
                        <a:buChar char="ü"/>
                      </a:pPr>
                      <a:r>
                        <a:rPr lang="fr-FR" sz="2400" kern="1200" dirty="0" smtClean="0">
                          <a:solidFill>
                            <a:schemeClr val="dk1"/>
                          </a:solidFill>
                          <a:effectLst/>
                          <a:latin typeface="+mn-lt"/>
                          <a:ea typeface="+mn-ea"/>
                          <a:cs typeface="+mn-cs"/>
                        </a:rPr>
                        <a:t>des gestionnaires des matières n’utilisent aucun support comptable dans la gestion du carburant ;</a:t>
                      </a:r>
                    </a:p>
                    <a:p>
                      <a:pPr marL="342900" indent="-342900" algn="just">
                        <a:buFont typeface="Wingdings" panose="05000000000000000000" pitchFamily="2" charset="2"/>
                        <a:buChar char="ü"/>
                      </a:pPr>
                      <a:r>
                        <a:rPr lang="fr-FR" sz="2400" kern="1200" dirty="0" smtClean="0">
                          <a:solidFill>
                            <a:schemeClr val="dk1"/>
                          </a:solidFill>
                          <a:effectLst/>
                          <a:latin typeface="+mn-lt"/>
                          <a:ea typeface="+mn-ea"/>
                          <a:cs typeface="+mn-cs"/>
                        </a:rPr>
                        <a:t>du matériel inutilisé et encombrant reste sans engagement de procédure de réformes des matières ;</a:t>
                      </a:r>
                    </a:p>
                    <a:p>
                      <a:pPr marL="342900" indent="-342900" algn="just">
                        <a:buFont typeface="Wingdings" panose="05000000000000000000" pitchFamily="2" charset="2"/>
                        <a:buChar char="ü"/>
                      </a:pPr>
                      <a:r>
                        <a:rPr lang="fr-FR" sz="2400" kern="1200" dirty="0" smtClean="0">
                          <a:solidFill>
                            <a:schemeClr val="dk1"/>
                          </a:solidFill>
                          <a:effectLst/>
                          <a:latin typeface="+mn-lt"/>
                          <a:ea typeface="+mn-ea"/>
                          <a:cs typeface="+mn-cs"/>
                        </a:rPr>
                        <a:t>des réformes de matières engagées, restent en suspens.</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directeur régional du budget des Hauts-Bassins d’exploiter et d’utiliser les outils de gestion des matières conformément aux textes en vigueur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trésorier régional du Centre-ouest et au Président de l’Université Norbert ZONGO de prendre les dispositions nécessaires, en collaboration avec la Direction générale des affaires immobilières de l’Etat, pour conduire à terme les opérations de réforme des matières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Directeur général des affaires immobilières de l’Etat d’œuvrer à réaliser et à accompagner les structures étatiques dans les procédures de réformes des matières.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23</a:t>
            </a:fld>
            <a:endParaRPr lang="fr-FR"/>
          </a:p>
        </p:txBody>
      </p:sp>
    </p:spTree>
    <p:extLst>
      <p:ext uri="{BB962C8B-B14F-4D97-AF65-F5344CB8AC3E}">
        <p14:creationId xmlns:p14="http://schemas.microsoft.com/office/powerpoint/2010/main" val="1893392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00" dirty="0"/>
              <a:t>Contrôle de conformité de la mise en œuvre de la comptabilité des matières</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64502130"/>
              </p:ext>
            </p:extLst>
          </p:nvPr>
        </p:nvGraphicFramePr>
        <p:xfrm>
          <a:off x="-16766" y="724724"/>
          <a:ext cx="12191998" cy="599675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4464496">
                  <a:extLst>
                    <a:ext uri="{9D8B030D-6E8A-4147-A177-3AD203B41FA5}">
                      <a16:colId xmlns:a16="http://schemas.microsoft.com/office/drawing/2014/main" val="2214947992"/>
                    </a:ext>
                  </a:extLst>
                </a:gridCol>
                <a:gridCol w="6727304">
                  <a:extLst>
                    <a:ext uri="{9D8B030D-6E8A-4147-A177-3AD203B41FA5}">
                      <a16:colId xmlns:a16="http://schemas.microsoft.com/office/drawing/2014/main" val="1852319837"/>
                    </a:ext>
                  </a:extLst>
                </a:gridCol>
              </a:tblGrid>
              <a:tr h="733320">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263432">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23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a constaté qu’aucun compte de gestion sur les matières n’est transmis à la Cour des comptes par la Direction générale des affaires immobilières de l’Etat.</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28575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au ministre chargé des finances de rendre disponible et vulgariser l’utilisation du logiciel de gestion des matières ainsi que les autres outils de gestion des matières, de former et de sensibiliser les acteurs pour ce faire ;</a:t>
                      </a:r>
                    </a:p>
                    <a:p>
                      <a:pPr marL="28575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au Directeur général des affaires immobilières de l’Etat de veiller à la transmission des comptes de gestion à la Cour des comptes.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24</a:t>
            </a:fld>
            <a:endParaRPr lang="fr-FR"/>
          </a:p>
        </p:txBody>
      </p:sp>
    </p:spTree>
    <p:extLst>
      <p:ext uri="{BB962C8B-B14F-4D97-AF65-F5344CB8AC3E}">
        <p14:creationId xmlns:p14="http://schemas.microsoft.com/office/powerpoint/2010/main" val="2815703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Audit de performance de l’utilisation des ressources du fond minier de développement local (FMDL)</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174575910"/>
              </p:ext>
            </p:extLst>
          </p:nvPr>
        </p:nvGraphicFramePr>
        <p:xfrm>
          <a:off x="-16766" y="724725"/>
          <a:ext cx="12191998" cy="6048030"/>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5472608">
                  <a:extLst>
                    <a:ext uri="{9D8B030D-6E8A-4147-A177-3AD203B41FA5}">
                      <a16:colId xmlns:a16="http://schemas.microsoft.com/office/drawing/2014/main" val="2214947992"/>
                    </a:ext>
                  </a:extLst>
                </a:gridCol>
                <a:gridCol w="5719192">
                  <a:extLst>
                    <a:ext uri="{9D8B030D-6E8A-4147-A177-3AD203B41FA5}">
                      <a16:colId xmlns:a16="http://schemas.microsoft.com/office/drawing/2014/main" val="1852319837"/>
                    </a:ext>
                  </a:extLst>
                </a:gridCol>
              </a:tblGrid>
              <a:tr h="536865">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1606515">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24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a constaté que les arrêtés de reversement des ressources du Fonds minier de développement local sont pris en retard.</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ministres de tutelle de prendre des dispositions pour la signature des arrêtés de reversement à bonne date.</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r h="3853370">
                <a:tc>
                  <a:txBody>
                    <a:bodyPr/>
                    <a:lstStyle/>
                    <a:p>
                      <a:pPr marL="0" lvl="0" indent="0" algn="ctr">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a constaté que les transferts des ressources du Fonds minier de développement local dans les comptes des collectivités territoriales sont effectifs, mais ne sont pas effectués dans les délais réglementaires et comportent souvent des erreurs et des omissions..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just">
                        <a:buFont typeface="Courier New" panose="02070309020205020404" pitchFamily="49" charset="0"/>
                        <a:buNone/>
                      </a:pPr>
                      <a:r>
                        <a:rPr lang="fr-FR" sz="2400" kern="1200" dirty="0" smtClean="0">
                          <a:solidFill>
                            <a:schemeClr val="dk1"/>
                          </a:solidFill>
                          <a:effectLst/>
                          <a:latin typeface="+mn-lt"/>
                          <a:ea typeface="+mn-ea"/>
                          <a:cs typeface="+mn-cs"/>
                        </a:rPr>
                        <a:t>La Cour recommande au Trésor public de prendre des dispositions pour un transfert effectif des ressources du Fonds minier de développement local dans les comptes des collectivités territoriales dans les délais.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25</a:t>
            </a:fld>
            <a:endParaRPr lang="fr-FR"/>
          </a:p>
        </p:txBody>
      </p:sp>
    </p:spTree>
    <p:extLst>
      <p:ext uri="{BB962C8B-B14F-4D97-AF65-F5344CB8AC3E}">
        <p14:creationId xmlns:p14="http://schemas.microsoft.com/office/powerpoint/2010/main" val="2784291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Audit de performance de l’utilisation des ressources du fond minier de développement local (FMDL)</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178614856"/>
              </p:ext>
            </p:extLst>
          </p:nvPr>
        </p:nvGraphicFramePr>
        <p:xfrm>
          <a:off x="-16766" y="724725"/>
          <a:ext cx="12191998" cy="6000335"/>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68678">
                  <a:extLst>
                    <a:ext uri="{9D8B030D-6E8A-4147-A177-3AD203B41FA5}">
                      <a16:colId xmlns:a16="http://schemas.microsoft.com/office/drawing/2014/main" val="745032168"/>
                    </a:ext>
                  </a:extLst>
                </a:gridCol>
                <a:gridCol w="5472608">
                  <a:extLst>
                    <a:ext uri="{9D8B030D-6E8A-4147-A177-3AD203B41FA5}">
                      <a16:colId xmlns:a16="http://schemas.microsoft.com/office/drawing/2014/main" val="2214947992"/>
                    </a:ext>
                  </a:extLst>
                </a:gridCol>
                <a:gridCol w="5719192">
                  <a:extLst>
                    <a:ext uri="{9D8B030D-6E8A-4147-A177-3AD203B41FA5}">
                      <a16:colId xmlns:a16="http://schemas.microsoft.com/office/drawing/2014/main" val="1852319837"/>
                    </a:ext>
                  </a:extLst>
                </a:gridCol>
              </a:tblGrid>
              <a:tr h="465394">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2190977">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26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 Comité national de suivi ne vérifie pas le reversement effectif des ressources du Fonds minier de développement local allouées aux collectivités territoriales bénéficiaires.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ministères de tutelle de doter le Comité national de suivi de moyens suffisants pour lui permettre d’accomplir ses missions en tant qu’organe opérationnel du Fonds minier de développement local.</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r h="3340381">
                <a:tc>
                  <a:txBody>
                    <a:bodyPr/>
                    <a:lstStyle/>
                    <a:p>
                      <a:pPr marL="0" lvl="0" indent="0" algn="ctr">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27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 Comité national de suivi ne notifie pas directement les arrêtés de reversement aux collectivités territoriales.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just">
                        <a:buFont typeface="Courier New" panose="02070309020205020404" pitchFamily="49" charset="0"/>
                        <a:buNone/>
                      </a:pPr>
                      <a:r>
                        <a:rPr lang="fr-FR" sz="2400" kern="1200" dirty="0" smtClean="0">
                          <a:solidFill>
                            <a:schemeClr val="dk1"/>
                          </a:solidFill>
                          <a:effectLst/>
                          <a:latin typeface="+mn-lt"/>
                          <a:ea typeface="+mn-ea"/>
                          <a:cs typeface="+mn-cs"/>
                        </a:rPr>
                        <a:t>La Cour recommande au Comité national de suivi d’adopter un schéma permettant de transmettre directement les arrêtés de reversement aux collectivités territoriales.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26</a:t>
            </a:fld>
            <a:endParaRPr lang="fr-FR"/>
          </a:p>
        </p:txBody>
      </p:sp>
    </p:spTree>
    <p:extLst>
      <p:ext uri="{BB962C8B-B14F-4D97-AF65-F5344CB8AC3E}">
        <p14:creationId xmlns:p14="http://schemas.microsoft.com/office/powerpoint/2010/main" val="333874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Audit de performance de l’utilisation des ressources du fond minier de développement local (FMDL)</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381235590"/>
              </p:ext>
            </p:extLst>
          </p:nvPr>
        </p:nvGraphicFramePr>
        <p:xfrm>
          <a:off x="0" y="692697"/>
          <a:ext cx="12191999" cy="6309360"/>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5904657">
                  <a:extLst>
                    <a:ext uri="{9D8B030D-6E8A-4147-A177-3AD203B41FA5}">
                      <a16:colId xmlns:a16="http://schemas.microsoft.com/office/drawing/2014/main" val="2214947992"/>
                    </a:ext>
                  </a:extLst>
                </a:gridCol>
                <a:gridCol w="5359152">
                  <a:extLst>
                    <a:ext uri="{9D8B030D-6E8A-4147-A177-3AD203B41FA5}">
                      <a16:colId xmlns:a16="http://schemas.microsoft.com/office/drawing/2014/main" val="1852319837"/>
                    </a:ext>
                  </a:extLst>
                </a:gridCol>
              </a:tblGrid>
              <a:tr h="417646">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2923524">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28</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les Plan locaux de développement existent et sont valides sur la période sous revue. Toutefois, les investissements identifiés pour être financés sur les ressources du Fonds minier de développement local ne sont pas toujours tirés de ces Plans locaux de développement.</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Présidents des conseils de collectivité de prévoir désormais, lors de l’élaboration des plans locaux de développement, les ressources du Fonds minier de développement local comme source de financement des investissements et d’y toujours tenir compte des besoins des populations.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r h="2923524">
                <a:tc>
                  <a:txBody>
                    <a:bodyPr/>
                    <a:lstStyle/>
                    <a:p>
                      <a:pPr marL="0" lvl="0" indent="0" algn="ctr">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29</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dans la plupart des collectivités territoriales visitées, les plans annuels d’investissement ont été élaborés et annexés aux budgets, mais ne se réfèrent pas toujours au plan local de développement et ne comportent aucune inscription du Fonds minier de développement local avant 2020. </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just">
                        <a:buFont typeface="Courier New" panose="02070309020205020404" pitchFamily="49" charset="0"/>
                        <a:buNone/>
                      </a:pPr>
                      <a:r>
                        <a:rPr lang="fr-FR" sz="2400" kern="1200" dirty="0" smtClean="0">
                          <a:solidFill>
                            <a:schemeClr val="dk1"/>
                          </a:solidFill>
                          <a:effectLst/>
                          <a:latin typeface="+mn-lt"/>
                          <a:ea typeface="+mn-ea"/>
                          <a:cs typeface="+mn-cs"/>
                        </a:rPr>
                        <a:t>La Cour recommande aux Présidents des conseils de collectivité d’élaborer ou de réviser leur Plan local de développement tout en tenant compte des exigences de l’utilisation du Fonds et de se référer toujours au Plan local de développement pour élaborer leur Plan annuel d’investissement.</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27</a:t>
            </a:fld>
            <a:endParaRPr lang="fr-FR"/>
          </a:p>
        </p:txBody>
      </p:sp>
    </p:spTree>
    <p:extLst>
      <p:ext uri="{BB962C8B-B14F-4D97-AF65-F5344CB8AC3E}">
        <p14:creationId xmlns:p14="http://schemas.microsoft.com/office/powerpoint/2010/main" val="1536283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Audit de performance de l’utilisation des ressources du fond minier de développement local (FMDL)</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419496366"/>
              </p:ext>
            </p:extLst>
          </p:nvPr>
        </p:nvGraphicFramePr>
        <p:xfrm>
          <a:off x="-16766" y="724725"/>
          <a:ext cx="12191998" cy="5907024"/>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4320480">
                  <a:extLst>
                    <a:ext uri="{9D8B030D-6E8A-4147-A177-3AD203B41FA5}">
                      <a16:colId xmlns:a16="http://schemas.microsoft.com/office/drawing/2014/main" val="2214947992"/>
                    </a:ext>
                  </a:extLst>
                </a:gridCol>
                <a:gridCol w="6943328">
                  <a:extLst>
                    <a:ext uri="{9D8B030D-6E8A-4147-A177-3AD203B41FA5}">
                      <a16:colId xmlns:a16="http://schemas.microsoft.com/office/drawing/2014/main" val="1852319837"/>
                    </a:ext>
                  </a:extLst>
                </a:gridCol>
              </a:tblGrid>
              <a:tr h="386410">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2805171">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latin typeface="+mn-lt"/>
                          <a:ea typeface="+mn-ea"/>
                          <a:cs typeface="+mn-cs"/>
                        </a:rPr>
                        <a:t>30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la diversité des compréhensions de la nature des investissements éligibles au Fonds a favorisé des disparités dans la sélection des investissements réalisés avec le Fonds minier de développement local dans les collectivités territoriales.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aux ministères des tutelles technique et financière et au Comité national de suivi de renforcer les capacités des acteurs intervenant dans l’utilisation du Fonds minier de développement local sur la nature des investissements qui y sont éligibles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Comité national de suivi de veiller à mettre à la disposition des collectivités territoriales un guide descriptif des projets éligibles au Fonds minier de développement local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aux communes minières de prendre des dispositions pour faire fonctionner le Comité communal de suivi afin que celui-ci joue pleinement son rôle de veille en participant au choix des projets à réaliser.</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28</a:t>
            </a:fld>
            <a:endParaRPr lang="fr-FR"/>
          </a:p>
        </p:txBody>
      </p:sp>
    </p:spTree>
    <p:extLst>
      <p:ext uri="{BB962C8B-B14F-4D97-AF65-F5344CB8AC3E}">
        <p14:creationId xmlns:p14="http://schemas.microsoft.com/office/powerpoint/2010/main" val="1470376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Audit de performance de l’utilisation des ressources du fond minier de développement local (FMDL)</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437145553"/>
              </p:ext>
            </p:extLst>
          </p:nvPr>
        </p:nvGraphicFramePr>
        <p:xfrm>
          <a:off x="-16766" y="724724"/>
          <a:ext cx="12191998" cy="5996751"/>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5040560">
                  <a:extLst>
                    <a:ext uri="{9D8B030D-6E8A-4147-A177-3AD203B41FA5}">
                      <a16:colId xmlns:a16="http://schemas.microsoft.com/office/drawing/2014/main" val="2214947992"/>
                    </a:ext>
                  </a:extLst>
                </a:gridCol>
                <a:gridCol w="6223248">
                  <a:extLst>
                    <a:ext uri="{9D8B030D-6E8A-4147-A177-3AD203B41FA5}">
                      <a16:colId xmlns:a16="http://schemas.microsoft.com/office/drawing/2014/main" val="1852319837"/>
                    </a:ext>
                  </a:extLst>
                </a:gridCol>
              </a:tblGrid>
              <a:tr h="567594">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429157">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31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relevé l’absence de certaines pièces afférentes à la procédure de passation des marchés due aux mauvais archivages.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collectivités territoriales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de mettre en place un système d’archivage de tous les dossiers liés à la commande publique conformément à la règlementation en vigueur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d’informer systématiquement par écrit les candidats non retenus aux marchés d’appels à concurrence du rejet de leur offre, notamment les demandes de cotations et de consultations de consultants.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29</a:t>
            </a:fld>
            <a:endParaRPr lang="fr-FR"/>
          </a:p>
        </p:txBody>
      </p:sp>
    </p:spTree>
    <p:extLst>
      <p:ext uri="{BB962C8B-B14F-4D97-AF65-F5344CB8AC3E}">
        <p14:creationId xmlns:p14="http://schemas.microsoft.com/office/powerpoint/2010/main" val="3437802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1" y="0"/>
            <a:ext cx="8147248" cy="85010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Contrôle de l’exécution des lois de finances, exercice 2022</a:t>
            </a:r>
            <a:r>
              <a:rPr lang="fr-CA" sz="2400" b="1" dirty="0"/>
              <a:t/>
            </a:r>
            <a:br>
              <a:rPr lang="fr-CA" sz="2400" b="1" dirty="0"/>
            </a:b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654706301"/>
              </p:ext>
            </p:extLst>
          </p:nvPr>
        </p:nvGraphicFramePr>
        <p:xfrm>
          <a:off x="0" y="857374"/>
          <a:ext cx="12191999" cy="6014391"/>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764080">
                  <a:extLst>
                    <a:ext uri="{9D8B030D-6E8A-4147-A177-3AD203B41FA5}">
                      <a16:colId xmlns:a16="http://schemas.microsoft.com/office/drawing/2014/main" val="745032168"/>
                    </a:ext>
                  </a:extLst>
                </a:gridCol>
                <a:gridCol w="6912768">
                  <a:extLst>
                    <a:ext uri="{9D8B030D-6E8A-4147-A177-3AD203B41FA5}">
                      <a16:colId xmlns:a16="http://schemas.microsoft.com/office/drawing/2014/main" val="2214947992"/>
                    </a:ext>
                  </a:extLst>
                </a:gridCol>
                <a:gridCol w="2783631">
                  <a:extLst>
                    <a:ext uri="{9D8B030D-6E8A-4147-A177-3AD203B41FA5}">
                      <a16:colId xmlns:a16="http://schemas.microsoft.com/office/drawing/2014/main" val="1852319837"/>
                    </a:ext>
                  </a:extLst>
                </a:gridCol>
              </a:tblGrid>
              <a:tr h="406859">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smtClean="0">
                          <a:effectLst/>
                          <a:latin typeface="+mn-lt"/>
                          <a:ea typeface="+mn-ea"/>
                          <a:cs typeface="+mn-cs"/>
                        </a:rPr>
                        <a:t>Rubriques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a:effectLst/>
                        </a:rPr>
                        <a:t>Constats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593767">
                <a:tc>
                  <a:txBody>
                    <a:bodyPr/>
                    <a:lstStyle/>
                    <a:p>
                      <a:pPr marL="0" lvl="0" indent="0" algn="just">
                        <a:lnSpc>
                          <a:spcPct val="115000"/>
                        </a:lnSpc>
                        <a:spcAft>
                          <a:spcPts val="0"/>
                        </a:spcAft>
                        <a:buFont typeface="+mj-lt"/>
                        <a:buNone/>
                      </a:pPr>
                      <a:endParaRPr lang="fr-FR" sz="2400" dirty="0" smtClean="0">
                        <a:effectLst/>
                      </a:endParaRPr>
                    </a:p>
                    <a:p>
                      <a:pPr marL="0" lvl="0" indent="0" algn="just">
                        <a:lnSpc>
                          <a:spcPct val="115000"/>
                        </a:lnSpc>
                        <a:spcAft>
                          <a:spcPts val="0"/>
                        </a:spcAft>
                        <a:buFont typeface="+mj-lt"/>
                        <a:buNone/>
                      </a:pPr>
                      <a:endParaRPr lang="fr-FR" sz="2400" dirty="0" smtClean="0">
                        <a:effectLst/>
                      </a:endParaRPr>
                    </a:p>
                    <a:p>
                      <a:pPr marL="0" lvl="0" indent="0" algn="just">
                        <a:lnSpc>
                          <a:spcPct val="115000"/>
                        </a:lnSpc>
                        <a:spcAft>
                          <a:spcPts val="0"/>
                        </a:spcAft>
                        <a:buFont typeface="+mj-lt"/>
                        <a:buNone/>
                      </a:pPr>
                      <a:endParaRPr lang="fr-FR" sz="2400" dirty="0" smtClean="0">
                        <a:effectLst/>
                      </a:endParaRPr>
                    </a:p>
                    <a:p>
                      <a:pPr marL="0" lvl="0" indent="0" algn="just">
                        <a:lnSpc>
                          <a:spcPct val="115000"/>
                        </a:lnSpc>
                        <a:spcAft>
                          <a:spcPts val="0"/>
                        </a:spcAft>
                        <a:buFont typeface="+mj-lt"/>
                        <a:buNone/>
                      </a:pPr>
                      <a:endParaRPr lang="fr-FR" sz="2400" dirty="0" smtClean="0">
                        <a:effectLst/>
                      </a:endParaRPr>
                    </a:p>
                    <a:p>
                      <a:pPr marL="0" lvl="0" indent="0" algn="just">
                        <a:lnSpc>
                          <a:spcPct val="115000"/>
                        </a:lnSpc>
                        <a:spcAft>
                          <a:spcPts val="0"/>
                        </a:spcAft>
                        <a:buFont typeface="+mj-lt"/>
                        <a:buNone/>
                      </a:pPr>
                      <a:endParaRPr lang="fr-FR" sz="2400" dirty="0" smtClean="0">
                        <a:effectLst/>
                      </a:endParaRPr>
                    </a:p>
                    <a:p>
                      <a:pPr marL="0" lvl="0" indent="0" algn="just">
                        <a:lnSpc>
                          <a:spcPct val="115000"/>
                        </a:lnSpc>
                        <a:spcAft>
                          <a:spcPts val="0"/>
                        </a:spcAft>
                        <a:buFont typeface="+mj-lt"/>
                        <a:buNone/>
                      </a:pPr>
                      <a:r>
                        <a:rPr lang="fr-FR" sz="2400" dirty="0" smtClean="0">
                          <a:effectLst/>
                        </a:rPr>
                        <a:t>01</a:t>
                      </a: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smtClean="0">
                          <a:effectLst/>
                        </a:rPr>
                        <a:t>Des Recettes </a:t>
                      </a:r>
                      <a:r>
                        <a:rPr lang="fr-FR" sz="2400" dirty="0">
                          <a:effectLst/>
                        </a:rPr>
                        <a:t>et des dépenses des comptes d’affectation spéciale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La Cour a noté que le Compte d’affectation spéciale « Gestion des frontières » ne reçoit pas de recettes particulières tandis que ses prévisions sont fondées sur des allocations du budget général et présente un taux de réalisation nul. Sa création, justifiée par le gouvernement dans la loi de finance initiale (LFI), exercice 2022 est basée entièrement sur les ressources attendues du budget général ; ce qui ne respecte pas l’article 39 de la loi organique relative aux lois de finances qui dispose que le total des dépenses engagées ou ordonnancées au titre d’un CAS ne peut excéder le total des recettes du même compte, sauf pendant les trois mois de création de celui-ci.</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La Cour invite le ministre chargé des finances à revoir les sources d’approvisionnement du Compte d’affectation spéciale « Gestion des frontières » afin de se conformer à l’article 39 de la loi organique relative aux lois de finances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3</a:t>
            </a:fld>
            <a:endParaRPr lang="fr-FR"/>
          </a:p>
        </p:txBody>
      </p:sp>
    </p:spTree>
    <p:extLst>
      <p:ext uri="{BB962C8B-B14F-4D97-AF65-F5344CB8AC3E}">
        <p14:creationId xmlns:p14="http://schemas.microsoft.com/office/powerpoint/2010/main" val="795055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Audit de performance de l’utilisation des ressources du fond minier de développement local (FMDL)</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143790247"/>
              </p:ext>
            </p:extLst>
          </p:nvPr>
        </p:nvGraphicFramePr>
        <p:xfrm>
          <a:off x="-16766" y="724724"/>
          <a:ext cx="12191998" cy="5996751"/>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5040560">
                  <a:extLst>
                    <a:ext uri="{9D8B030D-6E8A-4147-A177-3AD203B41FA5}">
                      <a16:colId xmlns:a16="http://schemas.microsoft.com/office/drawing/2014/main" val="2214947992"/>
                    </a:ext>
                  </a:extLst>
                </a:gridCol>
                <a:gridCol w="6223248">
                  <a:extLst>
                    <a:ext uri="{9D8B030D-6E8A-4147-A177-3AD203B41FA5}">
                      <a16:colId xmlns:a16="http://schemas.microsoft.com/office/drawing/2014/main" val="1852319837"/>
                    </a:ext>
                  </a:extLst>
                </a:gridCol>
              </a:tblGrid>
              <a:tr h="567594">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429157">
                <a:tc>
                  <a:txBody>
                    <a:bodyPr/>
                    <a:lstStyle/>
                    <a:p>
                      <a:pPr marL="0" lvl="0" indent="0" algn="ctr">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32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les Comités communaux de suivi ne suivent pas l’exécution des investissements réalisés dans les collectivités territoriales. Même s’ils ont été créés dans certaines collectivités territoriales, ils ne fonctionnent pas et ce sont plutôt les conseils de collectivités qui suivent les investissements réalisés.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ministères de tutelle du Fonds minier de développement local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de proposer ou de procéder à la relecture des textes du Fonds minier de développement local afin de prévoir un pourcentage pour le fonctionnement des comités de suivi ;</a:t>
                      </a:r>
                    </a:p>
                    <a:p>
                      <a:pPr marL="28575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de procéder au renforcement des capacités des différents acteurs intervenants dans l’utilisation du Fonds minier de développement local.</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30</a:t>
            </a:fld>
            <a:endParaRPr lang="fr-FR"/>
          </a:p>
        </p:txBody>
      </p:sp>
    </p:spTree>
    <p:extLst>
      <p:ext uri="{BB962C8B-B14F-4D97-AF65-F5344CB8AC3E}">
        <p14:creationId xmlns:p14="http://schemas.microsoft.com/office/powerpoint/2010/main" val="95699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Audit de performance de l’utilisation des ressources du fond minier de développement local (FMDL)</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175084912"/>
              </p:ext>
            </p:extLst>
          </p:nvPr>
        </p:nvGraphicFramePr>
        <p:xfrm>
          <a:off x="-16766" y="724724"/>
          <a:ext cx="12191998" cy="5996751"/>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5040560">
                  <a:extLst>
                    <a:ext uri="{9D8B030D-6E8A-4147-A177-3AD203B41FA5}">
                      <a16:colId xmlns:a16="http://schemas.microsoft.com/office/drawing/2014/main" val="2214947992"/>
                    </a:ext>
                  </a:extLst>
                </a:gridCol>
                <a:gridCol w="6223248">
                  <a:extLst>
                    <a:ext uri="{9D8B030D-6E8A-4147-A177-3AD203B41FA5}">
                      <a16:colId xmlns:a16="http://schemas.microsoft.com/office/drawing/2014/main" val="1852319837"/>
                    </a:ext>
                  </a:extLst>
                </a:gridCol>
              </a:tblGrid>
              <a:tr h="567594">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429157">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33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 registre d’immobilisations n’est pas toujours ouvert et les biens acquis avec les ressources du Fonds minier de développement local ne font pas l’objet d’inventaires, ni de codification, ni d’immatriculation et ne sont pas inscrits dans les livres d’immobilisations ouverts.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collectivités territoriales de veiller à :</a:t>
                      </a:r>
                    </a:p>
                    <a:p>
                      <a:pPr marL="342900" lvl="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la formation des différents acteurs sur la comptabilité des matières et sur la tenue des livres journaux d’inventaires ;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la tenue de la comptabilité des matières par l’ouverture d’un livre journal des immobilisations, la codification et l’immatriculation de l’ensemble du patrimoine (y compris les biens acquis avec le Fonds).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31</a:t>
            </a:fld>
            <a:endParaRPr lang="fr-FR"/>
          </a:p>
        </p:txBody>
      </p:sp>
    </p:spTree>
    <p:extLst>
      <p:ext uri="{BB962C8B-B14F-4D97-AF65-F5344CB8AC3E}">
        <p14:creationId xmlns:p14="http://schemas.microsoft.com/office/powerpoint/2010/main" val="2245211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Audit de performance de l’utilisation des ressources du fond minier de développement local (FMDL)</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218415787"/>
              </p:ext>
            </p:extLst>
          </p:nvPr>
        </p:nvGraphicFramePr>
        <p:xfrm>
          <a:off x="-16766" y="724724"/>
          <a:ext cx="12191998" cy="6053994"/>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3096344">
                  <a:extLst>
                    <a:ext uri="{9D8B030D-6E8A-4147-A177-3AD203B41FA5}">
                      <a16:colId xmlns:a16="http://schemas.microsoft.com/office/drawing/2014/main" val="2214947992"/>
                    </a:ext>
                  </a:extLst>
                </a:gridCol>
                <a:gridCol w="8167464">
                  <a:extLst>
                    <a:ext uri="{9D8B030D-6E8A-4147-A177-3AD203B41FA5}">
                      <a16:colId xmlns:a16="http://schemas.microsoft.com/office/drawing/2014/main" val="1852319837"/>
                    </a:ext>
                  </a:extLst>
                </a:gridCol>
              </a:tblGrid>
              <a:tr h="567594">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429157">
                <a:tc>
                  <a:txBody>
                    <a:bodyPr/>
                    <a:lstStyle/>
                    <a:p>
                      <a:pPr marL="0" lvl="0" indent="0" algn="ctr">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34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ni les Comités communaux de suivi, ni les Présidents des conseils de collectivité n’élaborent les rapports semestriels et annuels spécifiques sur l’utilisation des ressources du Fonds minier de développement local.</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au Comité national de suivi et aux ministres de tutelle du Fonds minier de développement local d’élaborer et mettre à la disposition des collectivités territoriales un canevas pour les rapports sur l’utilisation des ressources du Fonds minier de développement local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aux communes minières de veiller au fonctionnement effectif des Comités communaux de suivi et élaborer les rapports semestriels et annuels sur l’utilisation des ressources du Fonds minier de développement local et les transmettre au Comité national de suivi ;</a:t>
                      </a:r>
                    </a:p>
                    <a:p>
                      <a:pPr marL="28575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aux présidents de conseils de collectivités territoriales d’élaborer les rapports semestriels et annuels sur l’utilisation des ressources du Fonds minier de développement local et les transmettre au Comité national de suivi.</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32</a:t>
            </a:fld>
            <a:endParaRPr lang="fr-FR"/>
          </a:p>
        </p:txBody>
      </p:sp>
    </p:spTree>
    <p:extLst>
      <p:ext uri="{BB962C8B-B14F-4D97-AF65-F5344CB8AC3E}">
        <p14:creationId xmlns:p14="http://schemas.microsoft.com/office/powerpoint/2010/main" val="3883533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Audit de performance de l’utilisation des ressources du fond minier de développement local (FMDL)</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830093164"/>
              </p:ext>
            </p:extLst>
          </p:nvPr>
        </p:nvGraphicFramePr>
        <p:xfrm>
          <a:off x="-16766" y="724724"/>
          <a:ext cx="12191998" cy="5996751"/>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3096344">
                  <a:extLst>
                    <a:ext uri="{9D8B030D-6E8A-4147-A177-3AD203B41FA5}">
                      <a16:colId xmlns:a16="http://schemas.microsoft.com/office/drawing/2014/main" val="2214947992"/>
                    </a:ext>
                  </a:extLst>
                </a:gridCol>
                <a:gridCol w="8167464">
                  <a:extLst>
                    <a:ext uri="{9D8B030D-6E8A-4147-A177-3AD203B41FA5}">
                      <a16:colId xmlns:a16="http://schemas.microsoft.com/office/drawing/2014/main" val="1852319837"/>
                    </a:ext>
                  </a:extLst>
                </a:gridCol>
              </a:tblGrid>
              <a:tr h="567594">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429157">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35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l’élaboration des rapports spéciaux n’est pas systématique dans les collectivités territoriales, de même que la tenue des journées de redevabilité.</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aux ministères de tutelles des collectivités territoriales et au Comité national de suivi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de prendre des dispositions règlementaires obligeant les collectivités territoriales à rendre spécifiquement compte de l’utilisation du Fonds minier de développement local aux populations locales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de doter les collectivités territoriales de moyens pour l’organisation des journées de redevabilité.</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aux collectivités territoriales de respecter les dispositions des articles 171 et 250 du Code général des collectivités territoriales sur l’obligation de redevabilité.</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33</a:t>
            </a:fld>
            <a:endParaRPr lang="fr-FR"/>
          </a:p>
        </p:txBody>
      </p:sp>
    </p:spTree>
    <p:extLst>
      <p:ext uri="{BB962C8B-B14F-4D97-AF65-F5344CB8AC3E}">
        <p14:creationId xmlns:p14="http://schemas.microsoft.com/office/powerpoint/2010/main" val="2364294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Audit de performance de l’utilisation des ressources du fond minier de développement local (FMDL)</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127153330"/>
              </p:ext>
            </p:extLst>
          </p:nvPr>
        </p:nvGraphicFramePr>
        <p:xfrm>
          <a:off x="-16766" y="724724"/>
          <a:ext cx="12191998" cy="5996751"/>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4536504">
                  <a:extLst>
                    <a:ext uri="{9D8B030D-6E8A-4147-A177-3AD203B41FA5}">
                      <a16:colId xmlns:a16="http://schemas.microsoft.com/office/drawing/2014/main" val="2214947992"/>
                    </a:ext>
                  </a:extLst>
                </a:gridCol>
                <a:gridCol w="6727304">
                  <a:extLst>
                    <a:ext uri="{9D8B030D-6E8A-4147-A177-3AD203B41FA5}">
                      <a16:colId xmlns:a16="http://schemas.microsoft.com/office/drawing/2014/main" val="1852319837"/>
                    </a:ext>
                  </a:extLst>
                </a:gridCol>
              </a:tblGrid>
              <a:tr h="567594">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429157">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36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les rapports sur l’utilisation du Fonds minier de développement local ne font pas l’objet de publication.</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ministres chargés respectivement des mines et des finances d’identifier clairement la structure responsable de la publication du rapport d’utilisation du Fonds minier de développement local afin qu’elle soit effective</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34</a:t>
            </a:fld>
            <a:endParaRPr lang="fr-FR"/>
          </a:p>
        </p:txBody>
      </p:sp>
    </p:spTree>
    <p:extLst>
      <p:ext uri="{BB962C8B-B14F-4D97-AF65-F5344CB8AC3E}">
        <p14:creationId xmlns:p14="http://schemas.microsoft.com/office/powerpoint/2010/main" val="1783880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23" y="67288"/>
            <a:ext cx="12063049" cy="608370"/>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800" dirty="0"/>
              <a:t>Contrôle de la gestion des cantines scolaires du primaire dans les communes de </a:t>
            </a:r>
            <a:r>
              <a:rPr lang="fr-FR" sz="2800" dirty="0" err="1"/>
              <a:t>Poa</a:t>
            </a:r>
            <a:r>
              <a:rPr lang="fr-FR" sz="2800" dirty="0"/>
              <a:t>, Boromo et </a:t>
            </a:r>
            <a:r>
              <a:rPr lang="fr-FR" sz="2800" dirty="0" err="1"/>
              <a:t>Péni</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29413084"/>
              </p:ext>
            </p:extLst>
          </p:nvPr>
        </p:nvGraphicFramePr>
        <p:xfrm>
          <a:off x="-6017" y="915650"/>
          <a:ext cx="12079662" cy="5875910"/>
        </p:xfrm>
        <a:graphic>
          <a:graphicData uri="http://schemas.openxmlformats.org/drawingml/2006/table">
            <a:tbl>
              <a:tblPr firstRow="1" firstCol="1" bandRow="1">
                <a:tableStyleId>{5C22544A-7EE6-4342-B048-85BDC9FD1C3A}</a:tableStyleId>
              </a:tblPr>
              <a:tblGrid>
                <a:gridCol w="724780">
                  <a:extLst>
                    <a:ext uri="{9D8B030D-6E8A-4147-A177-3AD203B41FA5}">
                      <a16:colId xmlns:a16="http://schemas.microsoft.com/office/drawing/2014/main" val="3518992753"/>
                    </a:ext>
                  </a:extLst>
                </a:gridCol>
                <a:gridCol w="194858">
                  <a:extLst>
                    <a:ext uri="{9D8B030D-6E8A-4147-A177-3AD203B41FA5}">
                      <a16:colId xmlns:a16="http://schemas.microsoft.com/office/drawing/2014/main" val="745032168"/>
                    </a:ext>
                  </a:extLst>
                </a:gridCol>
                <a:gridCol w="4209327">
                  <a:extLst>
                    <a:ext uri="{9D8B030D-6E8A-4147-A177-3AD203B41FA5}">
                      <a16:colId xmlns:a16="http://schemas.microsoft.com/office/drawing/2014/main" val="2214947992"/>
                    </a:ext>
                  </a:extLst>
                </a:gridCol>
                <a:gridCol w="6950697">
                  <a:extLst>
                    <a:ext uri="{9D8B030D-6E8A-4147-A177-3AD203B41FA5}">
                      <a16:colId xmlns:a16="http://schemas.microsoft.com/office/drawing/2014/main" val="1852319837"/>
                    </a:ext>
                  </a:extLst>
                </a:gridCol>
              </a:tblGrid>
              <a:tr h="379733">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2635830">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37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a constaté que la date limite, du 20 mars, fixée par le calendrier budgétaire des collectivités territoriales pour le virement des ressources financières dans les comptes des communes n’est pas respectée.</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Directeur général du développement du territoire de prendre les mesures nécessaires afin de respecter l’échéance du 20 mars fixée pour le virement des ressources financières dans les comptes des collectivités territoriales.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r h="2371069">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38</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a constaté que le guide des cantines scolaires n’est pas disponible chez certains acteurs.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directeurs provinciaux de l’éducation préscolaire, primaire et non formelle en collaboration avec les chefs des circonscriptions d’éducation de base des communes de </a:t>
                      </a:r>
                      <a:r>
                        <a:rPr lang="fr-FR" sz="2400" kern="1200" dirty="0" err="1" smtClean="0">
                          <a:solidFill>
                            <a:schemeClr val="dk1"/>
                          </a:solidFill>
                          <a:effectLst/>
                          <a:latin typeface="+mn-lt"/>
                          <a:ea typeface="+mn-ea"/>
                          <a:cs typeface="+mn-cs"/>
                        </a:rPr>
                        <a:t>Poa</a:t>
                      </a:r>
                      <a:r>
                        <a:rPr lang="fr-FR" sz="2400" kern="1200" dirty="0" smtClean="0">
                          <a:solidFill>
                            <a:schemeClr val="dk1"/>
                          </a:solidFill>
                          <a:effectLst/>
                          <a:latin typeface="+mn-lt"/>
                          <a:ea typeface="+mn-ea"/>
                          <a:cs typeface="+mn-cs"/>
                        </a:rPr>
                        <a:t>, de Boromo et de </a:t>
                      </a:r>
                      <a:r>
                        <a:rPr lang="fr-FR" sz="2400" kern="1200" dirty="0" err="1" smtClean="0">
                          <a:solidFill>
                            <a:schemeClr val="dk1"/>
                          </a:solidFill>
                          <a:effectLst/>
                          <a:latin typeface="+mn-lt"/>
                          <a:ea typeface="+mn-ea"/>
                          <a:cs typeface="+mn-cs"/>
                        </a:rPr>
                        <a:t>Péni</a:t>
                      </a:r>
                      <a:r>
                        <a:rPr lang="fr-FR" sz="2400" kern="1200" dirty="0" smtClean="0">
                          <a:solidFill>
                            <a:schemeClr val="dk1"/>
                          </a:solidFill>
                          <a:effectLst/>
                          <a:latin typeface="+mn-lt"/>
                          <a:ea typeface="+mn-ea"/>
                          <a:cs typeface="+mn-cs"/>
                        </a:rPr>
                        <a:t> de veiller à ce que chaque gestionnaire de cantine d’école désigné dispose du guide des cantines scolaires.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622746836"/>
                  </a:ext>
                </a:extLst>
              </a:tr>
            </a:tbl>
          </a:graphicData>
        </a:graphic>
      </p:graphicFrame>
      <p:sp>
        <p:nvSpPr>
          <p:cNvPr id="4" name="Espace réservé du numéro de diapositive 3"/>
          <p:cNvSpPr>
            <a:spLocks noGrp="1"/>
          </p:cNvSpPr>
          <p:nvPr>
            <p:ph type="sldNum" sz="quarter" idx="12"/>
          </p:nvPr>
        </p:nvSpPr>
        <p:spPr>
          <a:xfrm>
            <a:off x="8621351" y="6383762"/>
            <a:ext cx="2818588" cy="320676"/>
          </a:xfrm>
        </p:spPr>
        <p:txBody>
          <a:bodyPr/>
          <a:lstStyle/>
          <a:p>
            <a:fld id="{D330D3D2-7BC9-45F2-99AA-37C18F069CB4}" type="slidenum">
              <a:rPr lang="fr-FR" smtClean="0"/>
              <a:pPr/>
              <a:t>35</a:t>
            </a:fld>
            <a:endParaRPr lang="fr-FR"/>
          </a:p>
        </p:txBody>
      </p:sp>
    </p:spTree>
    <p:extLst>
      <p:ext uri="{BB962C8B-B14F-4D97-AF65-F5344CB8AC3E}">
        <p14:creationId xmlns:p14="http://schemas.microsoft.com/office/powerpoint/2010/main" val="749805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800" dirty="0"/>
              <a:t>Contrôle de la gestion des cantines scolaires du primaire dans les communes de </a:t>
            </a:r>
            <a:r>
              <a:rPr lang="fr-FR" sz="2800" dirty="0" err="1"/>
              <a:t>Poa</a:t>
            </a:r>
            <a:r>
              <a:rPr lang="fr-FR" sz="2800" dirty="0"/>
              <a:t>, Boromo et </a:t>
            </a:r>
            <a:r>
              <a:rPr lang="fr-FR" sz="2800" dirty="0" err="1"/>
              <a:t>Péni</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598702795"/>
              </p:ext>
            </p:extLst>
          </p:nvPr>
        </p:nvGraphicFramePr>
        <p:xfrm>
          <a:off x="-16766" y="724725"/>
          <a:ext cx="12191998" cy="6133275"/>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3888432">
                  <a:extLst>
                    <a:ext uri="{9D8B030D-6E8A-4147-A177-3AD203B41FA5}">
                      <a16:colId xmlns:a16="http://schemas.microsoft.com/office/drawing/2014/main" val="2214947992"/>
                    </a:ext>
                  </a:extLst>
                </a:gridCol>
                <a:gridCol w="7375376">
                  <a:extLst>
                    <a:ext uri="{9D8B030D-6E8A-4147-A177-3AD203B41FA5}">
                      <a16:colId xmlns:a16="http://schemas.microsoft.com/office/drawing/2014/main" val="1852319837"/>
                    </a:ext>
                  </a:extLst>
                </a:gridCol>
              </a:tblGrid>
              <a:tr h="432368">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3001183">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39</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la collaboration entre les communes et les circonscription d’éducation de base pour la planification des besoins comporte des insuffisances.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ordonnateurs des communes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de demander l’expression des besoins à travers une formalité administrative, notamment une correspondance (Boromo et </a:t>
                      </a:r>
                      <a:r>
                        <a:rPr lang="fr-FR" sz="2400" kern="1200" dirty="0" err="1" smtClean="0">
                          <a:solidFill>
                            <a:schemeClr val="dk1"/>
                          </a:solidFill>
                          <a:effectLst/>
                          <a:latin typeface="+mn-lt"/>
                          <a:ea typeface="+mn-ea"/>
                          <a:cs typeface="+mn-cs"/>
                        </a:rPr>
                        <a:t>Péni</a:t>
                      </a:r>
                      <a:r>
                        <a:rPr lang="fr-FR" sz="2400" kern="1200" dirty="0" smtClean="0">
                          <a:solidFill>
                            <a:schemeClr val="dk1"/>
                          </a:solidFill>
                          <a:effectLst/>
                          <a:latin typeface="+mn-lt"/>
                          <a:ea typeface="+mn-ea"/>
                          <a:cs typeface="+mn-cs"/>
                        </a:rPr>
                        <a:t>) ;</a:t>
                      </a:r>
                    </a:p>
                    <a:p>
                      <a:pPr marL="28575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de mettre en place des cadres formels de concertation avec la circonscription d’éducation de base pour la planification des besoins des cantines scolaires (</a:t>
                      </a:r>
                      <a:r>
                        <a:rPr lang="fr-FR" sz="2400" kern="1200" dirty="0" err="1" smtClean="0">
                          <a:solidFill>
                            <a:schemeClr val="dk1"/>
                          </a:solidFill>
                          <a:effectLst/>
                          <a:latin typeface="+mn-lt"/>
                          <a:ea typeface="+mn-ea"/>
                          <a:cs typeface="+mn-cs"/>
                        </a:rPr>
                        <a:t>Poa</a:t>
                      </a:r>
                      <a:r>
                        <a:rPr lang="fr-FR" sz="2400" kern="1200" dirty="0" smtClean="0">
                          <a:solidFill>
                            <a:schemeClr val="dk1"/>
                          </a:solidFill>
                          <a:effectLst/>
                          <a:latin typeface="+mn-lt"/>
                          <a:ea typeface="+mn-ea"/>
                          <a:cs typeface="+mn-cs"/>
                        </a:rPr>
                        <a:t>, Boromo et </a:t>
                      </a:r>
                      <a:r>
                        <a:rPr lang="fr-FR" sz="2400" kern="1200" dirty="0" err="1" smtClean="0">
                          <a:solidFill>
                            <a:schemeClr val="dk1"/>
                          </a:solidFill>
                          <a:effectLst/>
                          <a:latin typeface="+mn-lt"/>
                          <a:ea typeface="+mn-ea"/>
                          <a:cs typeface="+mn-cs"/>
                        </a:rPr>
                        <a:t>Péni</a:t>
                      </a:r>
                      <a:r>
                        <a:rPr lang="fr-FR" sz="2400" kern="1200" dirty="0" smtClean="0">
                          <a:solidFill>
                            <a:schemeClr val="dk1"/>
                          </a:solidFill>
                          <a:effectLst/>
                          <a:latin typeface="+mn-lt"/>
                          <a:ea typeface="+mn-ea"/>
                          <a:cs typeface="+mn-cs"/>
                        </a:rPr>
                        <a:t>) assortis de comptes rendus.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r h="2699724">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40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les formalités d’invitation d’un candidat à soumissionner à un marché par entente directe ne sont pas respectées.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ordonnateurs des communes de </a:t>
                      </a:r>
                      <a:r>
                        <a:rPr lang="fr-FR" sz="2400" kern="1200" dirty="0" err="1" smtClean="0">
                          <a:solidFill>
                            <a:schemeClr val="dk1"/>
                          </a:solidFill>
                          <a:effectLst/>
                          <a:latin typeface="+mn-lt"/>
                          <a:ea typeface="+mn-ea"/>
                          <a:cs typeface="+mn-cs"/>
                        </a:rPr>
                        <a:t>Poa</a:t>
                      </a:r>
                      <a:r>
                        <a:rPr lang="fr-FR" sz="2400" kern="1200" dirty="0" smtClean="0">
                          <a:solidFill>
                            <a:schemeClr val="dk1"/>
                          </a:solidFill>
                          <a:effectLst/>
                          <a:latin typeface="+mn-lt"/>
                          <a:ea typeface="+mn-ea"/>
                          <a:cs typeface="+mn-cs"/>
                        </a:rPr>
                        <a:t>, de Boromo et de </a:t>
                      </a:r>
                      <a:r>
                        <a:rPr lang="fr-FR" sz="2400" kern="1200" dirty="0" err="1" smtClean="0">
                          <a:solidFill>
                            <a:schemeClr val="dk1"/>
                          </a:solidFill>
                          <a:effectLst/>
                          <a:latin typeface="+mn-lt"/>
                          <a:ea typeface="+mn-ea"/>
                          <a:cs typeface="+mn-cs"/>
                        </a:rPr>
                        <a:t>Péni</a:t>
                      </a:r>
                      <a:r>
                        <a:rPr lang="fr-FR" sz="2400" kern="1200" dirty="0" smtClean="0">
                          <a:solidFill>
                            <a:schemeClr val="dk1"/>
                          </a:solidFill>
                          <a:effectLst/>
                          <a:latin typeface="+mn-lt"/>
                          <a:ea typeface="+mn-ea"/>
                          <a:cs typeface="+mn-cs"/>
                        </a:rPr>
                        <a:t> d’adresser, au candidat pressenti pour un marché par entente directe, une lettre d’invitation précisant les exigences techniques, administratives et financières, et de requérir de celui-ci une réponse formelle sur son consentement et sa capacité à exécuter ledit marché.</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62274683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36</a:t>
            </a:fld>
            <a:endParaRPr lang="fr-FR"/>
          </a:p>
        </p:txBody>
      </p:sp>
    </p:spTree>
    <p:extLst>
      <p:ext uri="{BB962C8B-B14F-4D97-AF65-F5344CB8AC3E}">
        <p14:creationId xmlns:p14="http://schemas.microsoft.com/office/powerpoint/2010/main" val="720282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800" dirty="0"/>
              <a:t>Contrôle de la gestion des cantines scolaires du primaire dans les communes de </a:t>
            </a:r>
            <a:r>
              <a:rPr lang="fr-FR" sz="2800" dirty="0" err="1"/>
              <a:t>Poa</a:t>
            </a:r>
            <a:r>
              <a:rPr lang="fr-FR" sz="2800" dirty="0"/>
              <a:t>, Boromo et </a:t>
            </a:r>
            <a:r>
              <a:rPr lang="fr-FR" sz="2800" dirty="0" err="1"/>
              <a:t>Péni</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285508478"/>
              </p:ext>
            </p:extLst>
          </p:nvPr>
        </p:nvGraphicFramePr>
        <p:xfrm>
          <a:off x="-16766" y="724725"/>
          <a:ext cx="12191998" cy="6073843"/>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4464496">
                  <a:extLst>
                    <a:ext uri="{9D8B030D-6E8A-4147-A177-3AD203B41FA5}">
                      <a16:colId xmlns:a16="http://schemas.microsoft.com/office/drawing/2014/main" val="2214947992"/>
                    </a:ext>
                  </a:extLst>
                </a:gridCol>
                <a:gridCol w="6799312">
                  <a:extLst>
                    <a:ext uri="{9D8B030D-6E8A-4147-A177-3AD203B41FA5}">
                      <a16:colId xmlns:a16="http://schemas.microsoft.com/office/drawing/2014/main" val="1852319837"/>
                    </a:ext>
                  </a:extLst>
                </a:gridCol>
              </a:tblGrid>
              <a:tr h="432368">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1983875">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41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noté l’absence de la garantie de bonne exécution dans les marchés d’acquisition des vivres.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ordonnateurs des communes de </a:t>
                      </a:r>
                      <a:r>
                        <a:rPr lang="fr-FR" sz="2400" kern="1200" dirty="0" err="1" smtClean="0">
                          <a:solidFill>
                            <a:schemeClr val="dk1"/>
                          </a:solidFill>
                          <a:effectLst/>
                          <a:latin typeface="+mn-lt"/>
                          <a:ea typeface="+mn-ea"/>
                          <a:cs typeface="+mn-cs"/>
                        </a:rPr>
                        <a:t>Poa</a:t>
                      </a:r>
                      <a:r>
                        <a:rPr lang="fr-FR" sz="2400" kern="1200" dirty="0" smtClean="0">
                          <a:solidFill>
                            <a:schemeClr val="dk1"/>
                          </a:solidFill>
                          <a:effectLst/>
                          <a:latin typeface="+mn-lt"/>
                          <a:ea typeface="+mn-ea"/>
                          <a:cs typeface="+mn-cs"/>
                        </a:rPr>
                        <a:t>, de Boromo et de </a:t>
                      </a:r>
                      <a:r>
                        <a:rPr lang="fr-FR" sz="2400" kern="1200" dirty="0" err="1" smtClean="0">
                          <a:solidFill>
                            <a:schemeClr val="dk1"/>
                          </a:solidFill>
                          <a:effectLst/>
                          <a:latin typeface="+mn-lt"/>
                          <a:ea typeface="+mn-ea"/>
                          <a:cs typeface="+mn-cs"/>
                        </a:rPr>
                        <a:t>Péni</a:t>
                      </a:r>
                      <a:r>
                        <a:rPr lang="fr-FR" sz="2400" kern="1200" dirty="0" smtClean="0">
                          <a:solidFill>
                            <a:schemeClr val="dk1"/>
                          </a:solidFill>
                          <a:effectLst/>
                          <a:latin typeface="+mn-lt"/>
                          <a:ea typeface="+mn-ea"/>
                          <a:cs typeface="+mn-cs"/>
                        </a:rPr>
                        <a:t> de veiller à la constitution de la garantie de bonne exécution par les titulaires des marchés relatifs à l’acquisition des vivres scolaires.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r h="2699724">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42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relevé que les quantités de vivres inscrites sur certaines fiches de répartition ne correspondent pas à celles des bordereaux de livraison aux écoles.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lvl="0" algn="just"/>
                      <a:r>
                        <a:rPr lang="fr-FR" sz="2400" kern="1200" dirty="0" smtClean="0">
                          <a:solidFill>
                            <a:schemeClr val="dk1"/>
                          </a:solidFill>
                          <a:effectLst/>
                          <a:latin typeface="+mn-lt"/>
                          <a:ea typeface="+mn-ea"/>
                          <a:cs typeface="+mn-cs"/>
                        </a:rPr>
                        <a:t>aux cadres de concertation des ONG et associations actives en éducation de base de </a:t>
                      </a:r>
                      <a:r>
                        <a:rPr lang="fr-FR" sz="2400" kern="1200" dirty="0" err="1" smtClean="0">
                          <a:solidFill>
                            <a:schemeClr val="dk1"/>
                          </a:solidFill>
                          <a:effectLst/>
                          <a:latin typeface="+mn-lt"/>
                          <a:ea typeface="+mn-ea"/>
                          <a:cs typeface="+mn-cs"/>
                        </a:rPr>
                        <a:t>Poa</a:t>
                      </a:r>
                      <a:r>
                        <a:rPr lang="fr-FR" sz="2400" kern="1200" dirty="0" smtClean="0">
                          <a:solidFill>
                            <a:schemeClr val="dk1"/>
                          </a:solidFill>
                          <a:effectLst/>
                          <a:latin typeface="+mn-lt"/>
                          <a:ea typeface="+mn-ea"/>
                          <a:cs typeface="+mn-cs"/>
                        </a:rPr>
                        <a:t>, de Boromo et de </a:t>
                      </a:r>
                      <a:r>
                        <a:rPr lang="fr-FR" sz="2400" kern="1200" dirty="0" err="1" smtClean="0">
                          <a:solidFill>
                            <a:schemeClr val="dk1"/>
                          </a:solidFill>
                          <a:effectLst/>
                          <a:latin typeface="+mn-lt"/>
                          <a:ea typeface="+mn-ea"/>
                          <a:cs typeface="+mn-cs"/>
                        </a:rPr>
                        <a:t>Péni</a:t>
                      </a:r>
                      <a:r>
                        <a:rPr lang="fr-FR" sz="2400" kern="1200" dirty="0" smtClean="0">
                          <a:solidFill>
                            <a:schemeClr val="dk1"/>
                          </a:solidFill>
                          <a:effectLst/>
                          <a:latin typeface="+mn-lt"/>
                          <a:ea typeface="+mn-ea"/>
                          <a:cs typeface="+mn-cs"/>
                        </a:rPr>
                        <a:t> d’assurer un contrôle rigoureux de la conformité des bordereaux de livraison avec les fiches de répartition des vivres ;</a:t>
                      </a:r>
                    </a:p>
                    <a:p>
                      <a:pPr algn="just"/>
                      <a:r>
                        <a:rPr lang="fr-FR" sz="2400" kern="1200" dirty="0" smtClean="0">
                          <a:solidFill>
                            <a:schemeClr val="dk1"/>
                          </a:solidFill>
                          <a:effectLst/>
                          <a:latin typeface="+mn-lt"/>
                          <a:ea typeface="+mn-ea"/>
                          <a:cs typeface="+mn-cs"/>
                        </a:rPr>
                        <a:t>aux ordonnateurs des communes de </a:t>
                      </a:r>
                      <a:r>
                        <a:rPr lang="fr-FR" sz="2400" kern="1200" dirty="0" err="1" smtClean="0">
                          <a:solidFill>
                            <a:schemeClr val="dk1"/>
                          </a:solidFill>
                          <a:effectLst/>
                          <a:latin typeface="+mn-lt"/>
                          <a:ea typeface="+mn-ea"/>
                          <a:cs typeface="+mn-cs"/>
                        </a:rPr>
                        <a:t>Poa</a:t>
                      </a:r>
                      <a:r>
                        <a:rPr lang="fr-FR" sz="2400" kern="1200" dirty="0" smtClean="0">
                          <a:solidFill>
                            <a:schemeClr val="dk1"/>
                          </a:solidFill>
                          <a:effectLst/>
                          <a:latin typeface="+mn-lt"/>
                          <a:ea typeface="+mn-ea"/>
                          <a:cs typeface="+mn-cs"/>
                        </a:rPr>
                        <a:t>, Boromo et </a:t>
                      </a:r>
                      <a:r>
                        <a:rPr lang="fr-FR" sz="2400" kern="1200" dirty="0" err="1" smtClean="0">
                          <a:solidFill>
                            <a:schemeClr val="dk1"/>
                          </a:solidFill>
                          <a:effectLst/>
                          <a:latin typeface="+mn-lt"/>
                          <a:ea typeface="+mn-ea"/>
                          <a:cs typeface="+mn-cs"/>
                        </a:rPr>
                        <a:t>Péni</a:t>
                      </a:r>
                      <a:r>
                        <a:rPr lang="fr-FR" sz="2400" kern="1200" dirty="0" smtClean="0">
                          <a:solidFill>
                            <a:schemeClr val="dk1"/>
                          </a:solidFill>
                          <a:effectLst/>
                          <a:latin typeface="+mn-lt"/>
                          <a:ea typeface="+mn-ea"/>
                          <a:cs typeface="+mn-cs"/>
                        </a:rPr>
                        <a:t> de coordonner avec les circonscription d’éducation de base la distribution des vivres dans les écoles.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62274683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37</a:t>
            </a:fld>
            <a:endParaRPr lang="fr-FR"/>
          </a:p>
        </p:txBody>
      </p:sp>
    </p:spTree>
    <p:extLst>
      <p:ext uri="{BB962C8B-B14F-4D97-AF65-F5344CB8AC3E}">
        <p14:creationId xmlns:p14="http://schemas.microsoft.com/office/powerpoint/2010/main" val="1780360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800" dirty="0"/>
              <a:t>Contrôle de la gestion des cantines scolaires du primaire dans les communes de </a:t>
            </a:r>
            <a:r>
              <a:rPr lang="fr-FR" sz="2800" dirty="0" err="1"/>
              <a:t>Poa</a:t>
            </a:r>
            <a:r>
              <a:rPr lang="fr-FR" sz="2800" dirty="0"/>
              <a:t>, Boromo et </a:t>
            </a:r>
            <a:r>
              <a:rPr lang="fr-FR" sz="2800" dirty="0" err="1"/>
              <a:t>Péni</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878270591"/>
              </p:ext>
            </p:extLst>
          </p:nvPr>
        </p:nvGraphicFramePr>
        <p:xfrm>
          <a:off x="-16766" y="724724"/>
          <a:ext cx="12191998" cy="5368571"/>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4464496">
                  <a:extLst>
                    <a:ext uri="{9D8B030D-6E8A-4147-A177-3AD203B41FA5}">
                      <a16:colId xmlns:a16="http://schemas.microsoft.com/office/drawing/2014/main" val="2214947992"/>
                    </a:ext>
                  </a:extLst>
                </a:gridCol>
                <a:gridCol w="6799312">
                  <a:extLst>
                    <a:ext uri="{9D8B030D-6E8A-4147-A177-3AD203B41FA5}">
                      <a16:colId xmlns:a16="http://schemas.microsoft.com/office/drawing/2014/main" val="1852319837"/>
                    </a:ext>
                  </a:extLst>
                </a:gridCol>
              </a:tblGrid>
              <a:tr h="481428">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4887143">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43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noté que certaines infrastructures nécessaires au fonctionnement de la cantine ne répondent pas aux normes requises.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342900" lvl="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aux ordonnateurs des communes de </a:t>
                      </a:r>
                      <a:r>
                        <a:rPr lang="fr-FR" sz="2400" kern="1200" dirty="0" err="1" smtClean="0">
                          <a:solidFill>
                            <a:schemeClr val="dk1"/>
                          </a:solidFill>
                          <a:effectLst/>
                          <a:latin typeface="+mn-lt"/>
                          <a:ea typeface="+mn-ea"/>
                          <a:cs typeface="+mn-cs"/>
                        </a:rPr>
                        <a:t>Poa</a:t>
                      </a:r>
                      <a:r>
                        <a:rPr lang="fr-FR" sz="2400" kern="1200" dirty="0" smtClean="0">
                          <a:solidFill>
                            <a:schemeClr val="dk1"/>
                          </a:solidFill>
                          <a:effectLst/>
                          <a:latin typeface="+mn-lt"/>
                          <a:ea typeface="+mn-ea"/>
                          <a:cs typeface="+mn-cs"/>
                        </a:rPr>
                        <a:t>, de Boromo et de </a:t>
                      </a:r>
                      <a:r>
                        <a:rPr lang="fr-FR" sz="2400" kern="1200" dirty="0" err="1" smtClean="0">
                          <a:solidFill>
                            <a:schemeClr val="dk1"/>
                          </a:solidFill>
                          <a:effectLst/>
                          <a:latin typeface="+mn-lt"/>
                          <a:ea typeface="+mn-ea"/>
                          <a:cs typeface="+mn-cs"/>
                        </a:rPr>
                        <a:t>Péni</a:t>
                      </a:r>
                      <a:r>
                        <a:rPr lang="fr-FR" sz="2400" kern="1200" dirty="0" smtClean="0">
                          <a:solidFill>
                            <a:schemeClr val="dk1"/>
                          </a:solidFill>
                          <a:effectLst/>
                          <a:latin typeface="+mn-lt"/>
                          <a:ea typeface="+mn-ea"/>
                          <a:cs typeface="+mn-cs"/>
                        </a:rPr>
                        <a:t>, en collaboration avec les comités de gestion ou les Associations des parents d’élèves, de prendre les mesures nécessaires en vue de réaliser ou réfectionner les infrastructures des cantines scolaires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aux cadres de concertation des ONG et associations actives en éducation de base de diffuser le guide des cantines scolaires aux gestionnaires des écoles et de veiller au respect des normes d’entreposage des vivres.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38</a:t>
            </a:fld>
            <a:endParaRPr lang="fr-FR"/>
          </a:p>
        </p:txBody>
      </p:sp>
    </p:spTree>
    <p:extLst>
      <p:ext uri="{BB962C8B-B14F-4D97-AF65-F5344CB8AC3E}">
        <p14:creationId xmlns:p14="http://schemas.microsoft.com/office/powerpoint/2010/main" val="2146313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800" dirty="0"/>
              <a:t>Contrôle de la gestion des cantines scolaires du primaire dans les communes de </a:t>
            </a:r>
            <a:r>
              <a:rPr lang="fr-FR" sz="2800" dirty="0" err="1"/>
              <a:t>Poa</a:t>
            </a:r>
            <a:r>
              <a:rPr lang="fr-FR" sz="2800" dirty="0"/>
              <a:t>, Boromo et </a:t>
            </a:r>
            <a:r>
              <a:rPr lang="fr-FR" sz="2800" dirty="0" err="1"/>
              <a:t>Péni</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162520782"/>
              </p:ext>
            </p:extLst>
          </p:nvPr>
        </p:nvGraphicFramePr>
        <p:xfrm>
          <a:off x="-16766" y="724724"/>
          <a:ext cx="12191998" cy="5996753"/>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4464496">
                  <a:extLst>
                    <a:ext uri="{9D8B030D-6E8A-4147-A177-3AD203B41FA5}">
                      <a16:colId xmlns:a16="http://schemas.microsoft.com/office/drawing/2014/main" val="2214947992"/>
                    </a:ext>
                  </a:extLst>
                </a:gridCol>
                <a:gridCol w="6799312">
                  <a:extLst>
                    <a:ext uri="{9D8B030D-6E8A-4147-A177-3AD203B41FA5}">
                      <a16:colId xmlns:a16="http://schemas.microsoft.com/office/drawing/2014/main" val="1852319837"/>
                    </a:ext>
                  </a:extLst>
                </a:gridCol>
              </a:tblGrid>
              <a:tr h="432373">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1942818">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44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a constaté que certains documents et outils de gestion ne sont pas disponibles.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cadres de concertation des ONG et associations actives en éducation de base des communes de </a:t>
                      </a:r>
                      <a:r>
                        <a:rPr lang="fr-FR" sz="2400" kern="1200" dirty="0" err="1" smtClean="0">
                          <a:solidFill>
                            <a:schemeClr val="dk1"/>
                          </a:solidFill>
                          <a:effectLst/>
                          <a:latin typeface="+mn-lt"/>
                          <a:ea typeface="+mn-ea"/>
                          <a:cs typeface="+mn-cs"/>
                        </a:rPr>
                        <a:t>Poa</a:t>
                      </a:r>
                      <a:r>
                        <a:rPr lang="fr-FR" sz="2400" kern="1200" dirty="0" smtClean="0">
                          <a:solidFill>
                            <a:schemeClr val="dk1"/>
                          </a:solidFill>
                          <a:effectLst/>
                          <a:latin typeface="+mn-lt"/>
                          <a:ea typeface="+mn-ea"/>
                          <a:cs typeface="+mn-cs"/>
                        </a:rPr>
                        <a:t>, de Boromo et de </a:t>
                      </a:r>
                      <a:r>
                        <a:rPr lang="fr-FR" sz="2400" kern="1200" dirty="0" err="1" smtClean="0">
                          <a:solidFill>
                            <a:schemeClr val="dk1"/>
                          </a:solidFill>
                          <a:effectLst/>
                          <a:latin typeface="+mn-lt"/>
                          <a:ea typeface="+mn-ea"/>
                          <a:cs typeface="+mn-cs"/>
                        </a:rPr>
                        <a:t>Péni</a:t>
                      </a:r>
                      <a:r>
                        <a:rPr lang="fr-FR" sz="2400" kern="1200" dirty="0" smtClean="0">
                          <a:solidFill>
                            <a:schemeClr val="dk1"/>
                          </a:solidFill>
                          <a:effectLst/>
                          <a:latin typeface="+mn-lt"/>
                          <a:ea typeface="+mn-ea"/>
                          <a:cs typeface="+mn-cs"/>
                        </a:rPr>
                        <a:t> de veiller à l’archivage des documents et outils de gestion des cantines dans les écoles.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r h="3621562">
                <a:tc>
                  <a:txBody>
                    <a:bodyPr/>
                    <a:lstStyle/>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45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 mécanisme conjoint Ministère de l'éducation nationale et de l'alphabétisation-Communes de suivi de la mise en œuvre des compétences transférées aux communes ne fonctionne pas.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just">
                        <a:buFont typeface="Courier New" panose="02070309020205020404" pitchFamily="49" charset="0"/>
                        <a:buNone/>
                      </a:pPr>
                      <a:r>
                        <a:rPr lang="fr-FR" sz="2400" kern="1200" dirty="0" smtClean="0">
                          <a:solidFill>
                            <a:schemeClr val="dk1"/>
                          </a:solidFill>
                          <a:effectLst/>
                          <a:latin typeface="+mn-lt"/>
                          <a:ea typeface="+mn-ea"/>
                          <a:cs typeface="+mn-cs"/>
                        </a:rPr>
                        <a:t>La Cour recommande au ministre chargé de l’éducation de prendre les mesures nécessaires en collaboration avec les ordonnateurs des communes pour la mise en œuvre du mécanisme conjoint Ministère de l'éducation nationale et de l'alphabétisation-Communes de suivi des compétences transférées aux communes.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73535334"/>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39</a:t>
            </a:fld>
            <a:endParaRPr lang="fr-FR"/>
          </a:p>
        </p:txBody>
      </p:sp>
    </p:spTree>
    <p:extLst>
      <p:ext uri="{BB962C8B-B14F-4D97-AF65-F5344CB8AC3E}">
        <p14:creationId xmlns:p14="http://schemas.microsoft.com/office/powerpoint/2010/main" val="4238435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1" y="0"/>
            <a:ext cx="8147248" cy="857374"/>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Contrôle de l’exécution des lois de finances, exercice 2022</a:t>
            </a:r>
            <a:r>
              <a:rPr lang="fr-CA" sz="2400" b="1" dirty="0"/>
              <a:t/>
            </a:r>
            <a:br>
              <a:rPr lang="fr-CA" sz="2400" b="1" dirty="0"/>
            </a:b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695682947"/>
              </p:ext>
            </p:extLst>
          </p:nvPr>
        </p:nvGraphicFramePr>
        <p:xfrm>
          <a:off x="1" y="857374"/>
          <a:ext cx="12191998" cy="6000626"/>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340144">
                  <a:extLst>
                    <a:ext uri="{9D8B030D-6E8A-4147-A177-3AD203B41FA5}">
                      <a16:colId xmlns:a16="http://schemas.microsoft.com/office/drawing/2014/main" val="745032168"/>
                    </a:ext>
                  </a:extLst>
                </a:gridCol>
                <a:gridCol w="5976663">
                  <a:extLst>
                    <a:ext uri="{9D8B030D-6E8A-4147-A177-3AD203B41FA5}">
                      <a16:colId xmlns:a16="http://schemas.microsoft.com/office/drawing/2014/main" val="2214947992"/>
                    </a:ext>
                  </a:extLst>
                </a:gridCol>
                <a:gridCol w="3143671">
                  <a:extLst>
                    <a:ext uri="{9D8B030D-6E8A-4147-A177-3AD203B41FA5}">
                      <a16:colId xmlns:a16="http://schemas.microsoft.com/office/drawing/2014/main" val="1852319837"/>
                    </a:ext>
                  </a:extLst>
                </a:gridCol>
              </a:tblGrid>
              <a:tr h="428616">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smtClean="0">
                          <a:effectLst/>
                          <a:latin typeface="+mn-lt"/>
                          <a:ea typeface="+mn-ea"/>
                          <a:cs typeface="+mn-cs"/>
                        </a:rPr>
                        <a:t>Rubriques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a:effectLst/>
                        </a:rPr>
                        <a:t>Constats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572010">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rPr>
                        <a:t>02</a:t>
                      </a: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Ressources et charges de trésorerie</a:t>
                      </a:r>
                      <a:endParaRPr lang="fr-FR" sz="2400" kern="1200" dirty="0">
                        <a:solidFill>
                          <a:schemeClr val="dk1"/>
                        </a:solidFill>
                        <a:effectLst/>
                        <a:latin typeface="+mn-lt"/>
                        <a:ea typeface="+mn-ea"/>
                        <a:cs typeface="+mn-cs"/>
                      </a:endParaRPr>
                    </a:p>
                  </a:txBody>
                  <a:tcPr marL="68580" marR="68580" marT="0" marB="0"/>
                </a:tc>
                <a:tc>
                  <a:txBody>
                    <a:bodyPr/>
                    <a:lstStyle/>
                    <a:p>
                      <a:pPr marL="0" algn="just" defTabSz="914400" rtl="0" eaLnBrk="1" latinLnBrk="0" hangingPunct="1">
                        <a:lnSpc>
                          <a:spcPct val="115000"/>
                        </a:lnSpc>
                        <a:spcAft>
                          <a:spcPts val="0"/>
                        </a:spcAft>
                      </a:pPr>
                      <a:r>
                        <a:rPr lang="fr-FR" sz="2400" kern="1200" dirty="0" smtClean="0">
                          <a:solidFill>
                            <a:schemeClr val="dk1"/>
                          </a:solidFill>
                          <a:effectLst/>
                          <a:latin typeface="+mn-lt"/>
                          <a:ea typeface="+mn-ea"/>
                          <a:cs typeface="+mn-cs"/>
                        </a:rPr>
                        <a:t>Pour les nouveaux emprunts contractés au cours de l’exercice 2022, la Cour a constaté tout comme en 2021 que l’obligation de la saisine du Comité national de la dette publique (CNDP) pour avis motivé n’est pas respectée.</a:t>
                      </a: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invite le ministre chargé des finances à faire respecter l’obligation de saisine du Comité national de la dette publique avant toute négociation de nouvel emprunt.</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4</a:t>
            </a:fld>
            <a:endParaRPr lang="fr-FR"/>
          </a:p>
        </p:txBody>
      </p:sp>
    </p:spTree>
    <p:extLst>
      <p:ext uri="{BB962C8B-B14F-4D97-AF65-F5344CB8AC3E}">
        <p14:creationId xmlns:p14="http://schemas.microsoft.com/office/powerpoint/2010/main" val="1058584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800" dirty="0"/>
              <a:t>Contrôle de la gestion des cantines scolaires du primaire dans les communes de </a:t>
            </a:r>
            <a:r>
              <a:rPr lang="fr-FR" sz="2800" dirty="0" err="1"/>
              <a:t>Poa</a:t>
            </a:r>
            <a:r>
              <a:rPr lang="fr-FR" sz="2800" dirty="0"/>
              <a:t>, Boromo et </a:t>
            </a:r>
            <a:r>
              <a:rPr lang="fr-FR" sz="2800" dirty="0" err="1"/>
              <a:t>Péni</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76715656"/>
              </p:ext>
            </p:extLst>
          </p:nvPr>
        </p:nvGraphicFramePr>
        <p:xfrm>
          <a:off x="-16766" y="764703"/>
          <a:ext cx="12191998" cy="6248083"/>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96670">
                  <a:extLst>
                    <a:ext uri="{9D8B030D-6E8A-4147-A177-3AD203B41FA5}">
                      <a16:colId xmlns:a16="http://schemas.microsoft.com/office/drawing/2014/main" val="745032168"/>
                    </a:ext>
                  </a:extLst>
                </a:gridCol>
                <a:gridCol w="3960440">
                  <a:extLst>
                    <a:ext uri="{9D8B030D-6E8A-4147-A177-3AD203B41FA5}">
                      <a16:colId xmlns:a16="http://schemas.microsoft.com/office/drawing/2014/main" val="2214947992"/>
                    </a:ext>
                  </a:extLst>
                </a:gridCol>
                <a:gridCol w="7303368">
                  <a:extLst>
                    <a:ext uri="{9D8B030D-6E8A-4147-A177-3AD203B41FA5}">
                      <a16:colId xmlns:a16="http://schemas.microsoft.com/office/drawing/2014/main" val="1852319837"/>
                    </a:ext>
                  </a:extLst>
                </a:gridCol>
              </a:tblGrid>
              <a:tr h="247526">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3925107">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46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noté que le suivi-contrôle des cantines par les circonscriptions d’éducation de base comporte des défaillances.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cadres de concertation des ONG et associations actives en éducation de base des communes de </a:t>
                      </a:r>
                      <a:r>
                        <a:rPr lang="fr-FR" sz="2400" kern="1200" dirty="0" err="1" smtClean="0">
                          <a:solidFill>
                            <a:schemeClr val="dk1"/>
                          </a:solidFill>
                          <a:effectLst/>
                          <a:latin typeface="+mn-lt"/>
                          <a:ea typeface="+mn-ea"/>
                          <a:cs typeface="+mn-cs"/>
                        </a:rPr>
                        <a:t>Poa</a:t>
                      </a:r>
                      <a:r>
                        <a:rPr lang="fr-FR" sz="2400" kern="1200" dirty="0" smtClean="0">
                          <a:solidFill>
                            <a:schemeClr val="dk1"/>
                          </a:solidFill>
                          <a:effectLst/>
                          <a:latin typeface="+mn-lt"/>
                          <a:ea typeface="+mn-ea"/>
                          <a:cs typeface="+mn-cs"/>
                        </a:rPr>
                        <a:t>, de Boromo et de </a:t>
                      </a:r>
                      <a:r>
                        <a:rPr lang="fr-FR" sz="2400" kern="1200" dirty="0" err="1" smtClean="0">
                          <a:solidFill>
                            <a:schemeClr val="dk1"/>
                          </a:solidFill>
                          <a:effectLst/>
                          <a:latin typeface="+mn-lt"/>
                          <a:ea typeface="+mn-ea"/>
                          <a:cs typeface="+mn-cs"/>
                        </a:rPr>
                        <a:t>Péni</a:t>
                      </a:r>
                      <a:r>
                        <a:rPr lang="fr-FR" sz="2400" kern="1200" dirty="0" smtClean="0">
                          <a:solidFill>
                            <a:schemeClr val="dk1"/>
                          </a:solidFill>
                          <a:effectLst/>
                          <a:latin typeface="+mn-lt"/>
                          <a:ea typeface="+mn-ea"/>
                          <a:cs typeface="+mn-cs"/>
                        </a:rPr>
                        <a:t>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de renseigner la colonne observation dans les fiches de compte rendu mensuel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de produire des rapports annuels datés, signés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de s’assurer de la cohérence et de la fiabilité des informations contenues dans les rapports, et de veiller à leur archivage ;</a:t>
                      </a:r>
                    </a:p>
                    <a:p>
                      <a:pPr marL="28575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d’observer plus de rigueur dans l’exercice des contrôles afin de détecter toutes les anomalies.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r h="1784140">
                <a:tc>
                  <a:txBody>
                    <a:bodyPr/>
                    <a:lstStyle/>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47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relevé que le suivi de la gestion des cantines scolaires par les communes est très faible ou inexistant.</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just">
                        <a:buFont typeface="Courier New" panose="02070309020205020404" pitchFamily="49" charset="0"/>
                        <a:buNone/>
                      </a:pPr>
                      <a:r>
                        <a:rPr lang="fr-FR" sz="2400" kern="1200" dirty="0" smtClean="0">
                          <a:solidFill>
                            <a:schemeClr val="dk1"/>
                          </a:solidFill>
                          <a:effectLst/>
                          <a:latin typeface="+mn-lt"/>
                          <a:ea typeface="+mn-ea"/>
                          <a:cs typeface="+mn-cs"/>
                        </a:rPr>
                        <a:t>La Cour recommande aux ordonnateurs des communes d’inscrire les questions relatives aux cantines scolaires aux sessions du conseil municipal et aux journées de redevabilité afin d’envisager des solutions à leurs difficultés.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73535334"/>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40</a:t>
            </a:fld>
            <a:endParaRPr lang="fr-FR"/>
          </a:p>
        </p:txBody>
      </p:sp>
    </p:spTree>
    <p:extLst>
      <p:ext uri="{BB962C8B-B14F-4D97-AF65-F5344CB8AC3E}">
        <p14:creationId xmlns:p14="http://schemas.microsoft.com/office/powerpoint/2010/main" val="19263896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Contrôle des projets et programmes de </a:t>
            </a:r>
            <a:r>
              <a:rPr lang="fr-FR" sz="2400" dirty="0" smtClean="0"/>
              <a:t>developpement</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663743750"/>
              </p:ext>
            </p:extLst>
          </p:nvPr>
        </p:nvGraphicFramePr>
        <p:xfrm>
          <a:off x="-16766" y="692694"/>
          <a:ext cx="12191998" cy="5472609"/>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48798">
                  <a:extLst>
                    <a:ext uri="{9D8B030D-6E8A-4147-A177-3AD203B41FA5}">
                      <a16:colId xmlns:a16="http://schemas.microsoft.com/office/drawing/2014/main" val="745032168"/>
                    </a:ext>
                  </a:extLst>
                </a:gridCol>
                <a:gridCol w="4536504">
                  <a:extLst>
                    <a:ext uri="{9D8B030D-6E8A-4147-A177-3AD203B41FA5}">
                      <a16:colId xmlns:a16="http://schemas.microsoft.com/office/drawing/2014/main" val="2214947992"/>
                    </a:ext>
                  </a:extLst>
                </a:gridCol>
                <a:gridCol w="5575176">
                  <a:extLst>
                    <a:ext uri="{9D8B030D-6E8A-4147-A177-3AD203B41FA5}">
                      <a16:colId xmlns:a16="http://schemas.microsoft.com/office/drawing/2014/main" val="1852319837"/>
                    </a:ext>
                  </a:extLst>
                </a:gridCol>
              </a:tblGrid>
              <a:tr h="456051">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016558">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48</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b="1" kern="1200" dirty="0" smtClean="0">
                          <a:solidFill>
                            <a:schemeClr val="dk1"/>
                          </a:solidFill>
                          <a:effectLst/>
                          <a:latin typeface="+mn-lt"/>
                          <a:ea typeface="+mn-ea"/>
                          <a:cs typeface="+mn-cs"/>
                        </a:rPr>
                        <a:t>Audit financier du PAVAL</a:t>
                      </a:r>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qu’au siège du Projet d’aménagement et de valorisation de la plaine de la Léraba à </a:t>
                      </a:r>
                      <a:r>
                        <a:rPr lang="fr-FR" sz="2400" kern="1200" dirty="0" err="1" smtClean="0">
                          <a:solidFill>
                            <a:schemeClr val="dk1"/>
                          </a:solidFill>
                          <a:effectLst/>
                          <a:latin typeface="+mn-lt"/>
                          <a:ea typeface="+mn-ea"/>
                          <a:cs typeface="+mn-cs"/>
                        </a:rPr>
                        <a:t>Douna</a:t>
                      </a:r>
                      <a:r>
                        <a:rPr lang="fr-FR" sz="2400" kern="1200" dirty="0" smtClean="0">
                          <a:solidFill>
                            <a:schemeClr val="dk1"/>
                          </a:solidFill>
                          <a:effectLst/>
                          <a:latin typeface="+mn-lt"/>
                          <a:ea typeface="+mn-ea"/>
                          <a:cs typeface="+mn-cs"/>
                        </a:rPr>
                        <a:t>, le registre servant de transmission du courrier « Départ », non seulement n’est pas renseigné au jour le jour, mais aussi n’enregistre pas l’essentiel des informations d’un courrier pouvant faciliter les travaux de recherche en cas de besoin.</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Coordonnateur du Projet d’aménagement et de valorisation de la plaine de la Léraba, de prendre des mesures pour un fonctionnement permanent et qualitatif du secrétariat avec un personnel dédié conformément au manuel de procédure de gestion administrative du projet.</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41</a:t>
            </a:fld>
            <a:endParaRPr lang="fr-FR"/>
          </a:p>
        </p:txBody>
      </p:sp>
    </p:spTree>
    <p:extLst>
      <p:ext uri="{BB962C8B-B14F-4D97-AF65-F5344CB8AC3E}">
        <p14:creationId xmlns:p14="http://schemas.microsoft.com/office/powerpoint/2010/main" val="2621568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Contrôle des projets et programmes de </a:t>
            </a:r>
            <a:r>
              <a:rPr lang="fr-FR" sz="2400" dirty="0" smtClean="0"/>
              <a:t>developpement</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328543434"/>
              </p:ext>
            </p:extLst>
          </p:nvPr>
        </p:nvGraphicFramePr>
        <p:xfrm>
          <a:off x="-16766" y="692695"/>
          <a:ext cx="12191998" cy="6279505"/>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48798">
                  <a:extLst>
                    <a:ext uri="{9D8B030D-6E8A-4147-A177-3AD203B41FA5}">
                      <a16:colId xmlns:a16="http://schemas.microsoft.com/office/drawing/2014/main" val="745032168"/>
                    </a:ext>
                  </a:extLst>
                </a:gridCol>
                <a:gridCol w="5976664">
                  <a:extLst>
                    <a:ext uri="{9D8B030D-6E8A-4147-A177-3AD203B41FA5}">
                      <a16:colId xmlns:a16="http://schemas.microsoft.com/office/drawing/2014/main" val="2214947992"/>
                    </a:ext>
                  </a:extLst>
                </a:gridCol>
                <a:gridCol w="4135016">
                  <a:extLst>
                    <a:ext uri="{9D8B030D-6E8A-4147-A177-3AD203B41FA5}">
                      <a16:colId xmlns:a16="http://schemas.microsoft.com/office/drawing/2014/main" val="1852319837"/>
                    </a:ext>
                  </a:extLst>
                </a:gridCol>
              </a:tblGrid>
              <a:tr h="427345">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737960">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49</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b="1" kern="1200" dirty="0" smtClean="0">
                          <a:solidFill>
                            <a:schemeClr val="dk1"/>
                          </a:solidFill>
                          <a:effectLst/>
                          <a:latin typeface="+mn-lt"/>
                          <a:ea typeface="+mn-ea"/>
                          <a:cs typeface="+mn-cs"/>
                        </a:rPr>
                        <a:t>Audit financier du PAVAL</a:t>
                      </a:r>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plus de douze (12) mois après la mise en service des tablettes additionnelles, les utilisateurs des kits du Projet d’aménagement et de valorisation de la plaine de la Léraba éprouvent des difficultés se traduisant par de longs retards dans l’enrôlement des enregistrements effectués. Lors de l’audit, la Cour a relevé que des enregistrements effectués depuis plus de six (06) mois étaient toujours en attente d’enrôlement sur la plateforme ; c’est le cas à Siglé et à </a:t>
                      </a:r>
                      <a:r>
                        <a:rPr lang="fr-FR" sz="2400" kern="1200" dirty="0" err="1" smtClean="0">
                          <a:solidFill>
                            <a:schemeClr val="dk1"/>
                          </a:solidFill>
                          <a:effectLst/>
                          <a:latin typeface="+mn-lt"/>
                          <a:ea typeface="+mn-ea"/>
                          <a:cs typeface="+mn-cs"/>
                        </a:rPr>
                        <a:t>Nandiala</a:t>
                      </a:r>
                      <a:r>
                        <a:rPr lang="fr-FR" sz="2400" kern="1200" dirty="0" smtClean="0">
                          <a:solidFill>
                            <a:schemeClr val="dk1"/>
                          </a:solidFill>
                          <a:effectLst/>
                          <a:latin typeface="+mn-lt"/>
                          <a:ea typeface="+mn-ea"/>
                          <a:cs typeface="+mn-cs"/>
                        </a:rPr>
                        <a:t> dans la chambre régionale d’agriculture du Centre-ouest.</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coordonnateur du Projet d’aménagement et de valorisation de la plaine de la Léraba de travailler avec la Banque africaine de développement pour accélérer le processus de mise en place du dispositif à même de permettre à la plateforme d’enrôlement de répondre de façon optimale aux demandes exprimées et de générer les cartes professionnelles des producteurs dans des délais raisonnables.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42</a:t>
            </a:fld>
            <a:endParaRPr lang="fr-FR"/>
          </a:p>
        </p:txBody>
      </p:sp>
    </p:spTree>
    <p:extLst>
      <p:ext uri="{BB962C8B-B14F-4D97-AF65-F5344CB8AC3E}">
        <p14:creationId xmlns:p14="http://schemas.microsoft.com/office/powerpoint/2010/main" val="2738166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Contrôle des projets et programmes de </a:t>
            </a:r>
            <a:r>
              <a:rPr lang="fr-FR" sz="2400" dirty="0" smtClean="0"/>
              <a:t>developpement</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57755162"/>
              </p:ext>
            </p:extLst>
          </p:nvPr>
        </p:nvGraphicFramePr>
        <p:xfrm>
          <a:off x="-16766" y="692695"/>
          <a:ext cx="12191998" cy="5556218"/>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48798">
                  <a:extLst>
                    <a:ext uri="{9D8B030D-6E8A-4147-A177-3AD203B41FA5}">
                      <a16:colId xmlns:a16="http://schemas.microsoft.com/office/drawing/2014/main" val="745032168"/>
                    </a:ext>
                  </a:extLst>
                </a:gridCol>
                <a:gridCol w="5976664">
                  <a:extLst>
                    <a:ext uri="{9D8B030D-6E8A-4147-A177-3AD203B41FA5}">
                      <a16:colId xmlns:a16="http://schemas.microsoft.com/office/drawing/2014/main" val="2214947992"/>
                    </a:ext>
                  </a:extLst>
                </a:gridCol>
                <a:gridCol w="4135016">
                  <a:extLst>
                    <a:ext uri="{9D8B030D-6E8A-4147-A177-3AD203B41FA5}">
                      <a16:colId xmlns:a16="http://schemas.microsoft.com/office/drawing/2014/main" val="1852319837"/>
                    </a:ext>
                  </a:extLst>
                </a:gridCol>
              </a:tblGrid>
              <a:tr h="384322">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160295">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50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b="1" kern="1200" dirty="0" smtClean="0">
                          <a:solidFill>
                            <a:schemeClr val="dk1"/>
                          </a:solidFill>
                          <a:effectLst/>
                          <a:latin typeface="+mn-lt"/>
                          <a:ea typeface="+mn-ea"/>
                          <a:cs typeface="+mn-cs"/>
                        </a:rPr>
                        <a:t>Audit financier du PAVAL</a:t>
                      </a:r>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les acquisitions de kits de visioconférence composés de divers éléments indépendants, faites au profit des Directions régionales de l’agriculture des ressources animales et halieutiques ne sont pas codifiées de façon exhaustive. En effet, seul l’écran porte un code, le reste du kit composé entre autres de triangle de partage et d’onduleur n’est pas codifié.</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coordonnateur du Projet d’aménagement et de valorisation de la plaine de la Léraba de faire codifier tous les éléments composant les kits de visioconférence.</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43</a:t>
            </a:fld>
            <a:endParaRPr lang="fr-FR"/>
          </a:p>
        </p:txBody>
      </p:sp>
    </p:spTree>
    <p:extLst>
      <p:ext uri="{BB962C8B-B14F-4D97-AF65-F5344CB8AC3E}">
        <p14:creationId xmlns:p14="http://schemas.microsoft.com/office/powerpoint/2010/main" val="3105430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Contrôle des projets et programmes de </a:t>
            </a:r>
            <a:r>
              <a:rPr lang="fr-FR" sz="2400" dirty="0" smtClean="0"/>
              <a:t>developpement</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404066733"/>
              </p:ext>
            </p:extLst>
          </p:nvPr>
        </p:nvGraphicFramePr>
        <p:xfrm>
          <a:off x="-16766" y="692695"/>
          <a:ext cx="12191998" cy="6165305"/>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48798">
                  <a:extLst>
                    <a:ext uri="{9D8B030D-6E8A-4147-A177-3AD203B41FA5}">
                      <a16:colId xmlns:a16="http://schemas.microsoft.com/office/drawing/2014/main" val="745032168"/>
                    </a:ext>
                  </a:extLst>
                </a:gridCol>
                <a:gridCol w="4608512">
                  <a:extLst>
                    <a:ext uri="{9D8B030D-6E8A-4147-A177-3AD203B41FA5}">
                      <a16:colId xmlns:a16="http://schemas.microsoft.com/office/drawing/2014/main" val="2214947992"/>
                    </a:ext>
                  </a:extLst>
                </a:gridCol>
                <a:gridCol w="5503168">
                  <a:extLst>
                    <a:ext uri="{9D8B030D-6E8A-4147-A177-3AD203B41FA5}">
                      <a16:colId xmlns:a16="http://schemas.microsoft.com/office/drawing/2014/main" val="1852319837"/>
                    </a:ext>
                  </a:extLst>
                </a:gridCol>
              </a:tblGrid>
              <a:tr h="464668">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700637">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51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b="1" kern="1200" dirty="0" smtClean="0">
                          <a:solidFill>
                            <a:schemeClr val="dk1"/>
                          </a:solidFill>
                          <a:effectLst/>
                          <a:latin typeface="+mn-lt"/>
                          <a:ea typeface="+mn-ea"/>
                          <a:cs typeface="+mn-cs"/>
                        </a:rPr>
                        <a:t>Audit financier du PAEA</a:t>
                      </a:r>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les plans de travail et de budgets annuels du Programme d’approvisionnement en eau et d’assainissement de 2019 à 2022 n’ont pas été adoptés dans les délais réglementaires.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président du comité de revue de :</a:t>
                      </a:r>
                    </a:p>
                    <a:p>
                      <a:pPr marL="742950" lvl="1" indent="-285750" algn="just">
                        <a:buFont typeface="Arial" panose="020B0604020202020204" pitchFamily="34" charset="0"/>
                        <a:buChar char="•"/>
                      </a:pPr>
                      <a:r>
                        <a:rPr lang="fr-FR" sz="2400" kern="1200" dirty="0" smtClean="0">
                          <a:solidFill>
                            <a:schemeClr val="dk1"/>
                          </a:solidFill>
                          <a:effectLst/>
                          <a:latin typeface="+mn-lt"/>
                          <a:ea typeface="+mn-ea"/>
                          <a:cs typeface="+mn-cs"/>
                        </a:rPr>
                        <a:t>veiller au respect de la date limite d’adoption des plans de travail et budget annuels ;</a:t>
                      </a:r>
                    </a:p>
                    <a:p>
                      <a:pPr marL="742950" lvl="1" indent="-285750" algn="just">
                        <a:buFont typeface="Arial" panose="020B0604020202020204" pitchFamily="34" charset="0"/>
                        <a:buChar char="•"/>
                      </a:pPr>
                      <a:r>
                        <a:rPr lang="fr-FR" sz="2400" kern="1200" dirty="0" smtClean="0">
                          <a:solidFill>
                            <a:schemeClr val="dk1"/>
                          </a:solidFill>
                          <a:effectLst/>
                          <a:latin typeface="+mn-lt"/>
                          <a:ea typeface="+mn-ea"/>
                          <a:cs typeface="+mn-cs"/>
                        </a:rPr>
                        <a:t>signer la version adoptée du plan de travail et budget annuel et veiller à la partager aux acteurs concernés.</a:t>
                      </a:r>
                    </a:p>
                    <a:p>
                      <a:pPr marL="28575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coordonnateur du Programme d’approvisionnement en eau et d’assainissement de prendre des dispositions pour élaborer et soumettre dans les délais, les projets de plan de travail et budget annuel au CR.</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44</a:t>
            </a:fld>
            <a:endParaRPr lang="fr-FR"/>
          </a:p>
        </p:txBody>
      </p:sp>
    </p:spTree>
    <p:extLst>
      <p:ext uri="{BB962C8B-B14F-4D97-AF65-F5344CB8AC3E}">
        <p14:creationId xmlns:p14="http://schemas.microsoft.com/office/powerpoint/2010/main" val="2947382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Contrôle des projets et programmes de </a:t>
            </a:r>
            <a:r>
              <a:rPr lang="fr-FR" sz="2400" dirty="0" smtClean="0"/>
              <a:t>developpement</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91504779"/>
              </p:ext>
            </p:extLst>
          </p:nvPr>
        </p:nvGraphicFramePr>
        <p:xfrm>
          <a:off x="-16766" y="692693"/>
          <a:ext cx="12191998" cy="6165306"/>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48798">
                  <a:extLst>
                    <a:ext uri="{9D8B030D-6E8A-4147-A177-3AD203B41FA5}">
                      <a16:colId xmlns:a16="http://schemas.microsoft.com/office/drawing/2014/main" val="745032168"/>
                    </a:ext>
                  </a:extLst>
                </a:gridCol>
                <a:gridCol w="4968552">
                  <a:extLst>
                    <a:ext uri="{9D8B030D-6E8A-4147-A177-3AD203B41FA5}">
                      <a16:colId xmlns:a16="http://schemas.microsoft.com/office/drawing/2014/main" val="2214947992"/>
                    </a:ext>
                  </a:extLst>
                </a:gridCol>
                <a:gridCol w="5143128">
                  <a:extLst>
                    <a:ext uri="{9D8B030D-6E8A-4147-A177-3AD203B41FA5}">
                      <a16:colId xmlns:a16="http://schemas.microsoft.com/office/drawing/2014/main" val="1852319837"/>
                    </a:ext>
                  </a:extLst>
                </a:gridCol>
              </a:tblGrid>
              <a:tr h="461896">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2008243">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52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b="1" kern="1200" dirty="0" smtClean="0">
                          <a:solidFill>
                            <a:schemeClr val="dk1"/>
                          </a:solidFill>
                          <a:effectLst/>
                          <a:latin typeface="+mn-lt"/>
                          <a:ea typeface="+mn-ea"/>
                          <a:cs typeface="+mn-cs"/>
                        </a:rPr>
                        <a:t>Audit financier du PAEA</a:t>
                      </a:r>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a constaté que la contrepartie de l’Etat est inscrite dans la loi de finances chaque année, mais les déblocages sont faits tardivement.</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coordonnateur du Programme d’approvisionnement en eau et d’assainissement de prendre des mesures pour obtenir la contrepartie de l’Etat à temps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r h="3695167">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53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fr-FR" sz="2400" b="1"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mn-lt"/>
                          <a:ea typeface="+mn-ea"/>
                          <a:cs typeface="+mn-cs"/>
                        </a:rPr>
                        <a:t>Audit financier du PAEA</a:t>
                      </a:r>
                    </a:p>
                    <a:p>
                      <a:pPr algn="just"/>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a constaté des marchés de renforcement de capacités conclus par entente directe par l’Unité de gestion du programme alors qu’ils ne sont pas éligibles au regard de l’arrêté n°2017-77/MINEFID/CAB du 13 mars 2017 portant détermination des prestations spécifiques et procédures applicables.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just">
                        <a:buFont typeface="Courier New" panose="02070309020205020404" pitchFamily="49" charset="0"/>
                        <a:buNone/>
                      </a:pPr>
                      <a:r>
                        <a:rPr lang="fr-FR" sz="2400" kern="1200" dirty="0" smtClean="0">
                          <a:solidFill>
                            <a:schemeClr val="dk1"/>
                          </a:solidFill>
                          <a:effectLst/>
                          <a:latin typeface="+mn-lt"/>
                          <a:ea typeface="+mn-ea"/>
                          <a:cs typeface="+mn-cs"/>
                        </a:rPr>
                        <a:t>La Cour recommande au coordonnateur du Programme d’approvisionnement en eau et d’assainissement de veiller à l’application du mode approprié de passation des marchés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192848454"/>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45</a:t>
            </a:fld>
            <a:endParaRPr lang="fr-FR"/>
          </a:p>
        </p:txBody>
      </p:sp>
    </p:spTree>
    <p:extLst>
      <p:ext uri="{BB962C8B-B14F-4D97-AF65-F5344CB8AC3E}">
        <p14:creationId xmlns:p14="http://schemas.microsoft.com/office/powerpoint/2010/main" val="444960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Contrôle des projets et programmes de </a:t>
            </a:r>
            <a:r>
              <a:rPr lang="fr-FR" sz="2400" dirty="0" smtClean="0"/>
              <a:t>developpement</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3286079"/>
              </p:ext>
            </p:extLst>
          </p:nvPr>
        </p:nvGraphicFramePr>
        <p:xfrm>
          <a:off x="-16766" y="692693"/>
          <a:ext cx="12191998" cy="627264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48798">
                  <a:extLst>
                    <a:ext uri="{9D8B030D-6E8A-4147-A177-3AD203B41FA5}">
                      <a16:colId xmlns:a16="http://schemas.microsoft.com/office/drawing/2014/main" val="745032168"/>
                    </a:ext>
                  </a:extLst>
                </a:gridCol>
                <a:gridCol w="3168352">
                  <a:extLst>
                    <a:ext uri="{9D8B030D-6E8A-4147-A177-3AD203B41FA5}">
                      <a16:colId xmlns:a16="http://schemas.microsoft.com/office/drawing/2014/main" val="2214947992"/>
                    </a:ext>
                  </a:extLst>
                </a:gridCol>
                <a:gridCol w="6943328">
                  <a:extLst>
                    <a:ext uri="{9D8B030D-6E8A-4147-A177-3AD203B41FA5}">
                      <a16:colId xmlns:a16="http://schemas.microsoft.com/office/drawing/2014/main" val="1852319837"/>
                    </a:ext>
                  </a:extLst>
                </a:gridCol>
              </a:tblGrid>
              <a:tr h="419289">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2391708">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54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b="1" kern="1200" dirty="0" smtClean="0">
                          <a:solidFill>
                            <a:schemeClr val="dk1"/>
                          </a:solidFill>
                          <a:effectLst/>
                          <a:latin typeface="+mn-lt"/>
                          <a:ea typeface="+mn-ea"/>
                          <a:cs typeface="+mn-cs"/>
                        </a:rPr>
                        <a:t>Audit financier du PAEA</a:t>
                      </a:r>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l’allotissement des marchés de forages n’a pas permis de réaliser les ouvrages en milieu rural dans les délais.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ministre chargé de l’eau de veiller à un allotissement des marchés permettant l’atteinte des résultats du programme dans les délais notamment pour les programmes PforR.</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r h="3354310">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55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fr-FR" sz="2400" b="1"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mn-lt"/>
                          <a:ea typeface="+mn-ea"/>
                          <a:cs typeface="+mn-cs"/>
                        </a:rPr>
                        <a:t>Audit financier du PAEA</a:t>
                      </a:r>
                    </a:p>
                    <a:p>
                      <a:pPr algn="just"/>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de manière générale les marchés accusent un grand retard dans leur exécution par rapport aux délais initiaux.</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coordonnateur de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veiller au respect des dispositions relatives à la sécurisation des sites des travaux par les entreprises prestataires ;</a:t>
                      </a:r>
                    </a:p>
                    <a:p>
                      <a:pPr marL="285750" lvl="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veiller au recrutement d’entreprises ayant les capacités techniques et financières suffisantes pour réaliser les travaux ;</a:t>
                      </a:r>
                    </a:p>
                    <a:p>
                      <a:pPr marL="285750" indent="-285750" algn="just">
                        <a:buFont typeface="Courier New" panose="02070309020205020404" pitchFamily="49" charset="0"/>
                        <a:buChar char="o"/>
                      </a:pPr>
                      <a:r>
                        <a:rPr lang="fr-FR" sz="2400" kern="1200" dirty="0" smtClean="0">
                          <a:solidFill>
                            <a:schemeClr val="dk1"/>
                          </a:solidFill>
                          <a:effectLst/>
                          <a:latin typeface="+mn-lt"/>
                          <a:ea typeface="+mn-ea"/>
                          <a:cs typeface="+mn-cs"/>
                        </a:rPr>
                        <a:t>veiller à un allotissement des travaux permettant l’atteinte des résultats du Programme dans les délais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192848454"/>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46</a:t>
            </a:fld>
            <a:endParaRPr lang="fr-FR"/>
          </a:p>
        </p:txBody>
      </p:sp>
    </p:spTree>
    <p:extLst>
      <p:ext uri="{BB962C8B-B14F-4D97-AF65-F5344CB8AC3E}">
        <p14:creationId xmlns:p14="http://schemas.microsoft.com/office/powerpoint/2010/main" val="20516830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Contrôle des projets et programmes de </a:t>
            </a:r>
            <a:r>
              <a:rPr lang="fr-FR" sz="2400" dirty="0" smtClean="0"/>
              <a:t>developpement</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92156833"/>
              </p:ext>
            </p:extLst>
          </p:nvPr>
        </p:nvGraphicFramePr>
        <p:xfrm>
          <a:off x="-16766" y="692693"/>
          <a:ext cx="12191998" cy="6314028"/>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48798">
                  <a:extLst>
                    <a:ext uri="{9D8B030D-6E8A-4147-A177-3AD203B41FA5}">
                      <a16:colId xmlns:a16="http://schemas.microsoft.com/office/drawing/2014/main" val="745032168"/>
                    </a:ext>
                  </a:extLst>
                </a:gridCol>
                <a:gridCol w="4608512">
                  <a:extLst>
                    <a:ext uri="{9D8B030D-6E8A-4147-A177-3AD203B41FA5}">
                      <a16:colId xmlns:a16="http://schemas.microsoft.com/office/drawing/2014/main" val="2214947992"/>
                    </a:ext>
                  </a:extLst>
                </a:gridCol>
                <a:gridCol w="5503168">
                  <a:extLst>
                    <a:ext uri="{9D8B030D-6E8A-4147-A177-3AD203B41FA5}">
                      <a16:colId xmlns:a16="http://schemas.microsoft.com/office/drawing/2014/main" val="1852319837"/>
                    </a:ext>
                  </a:extLst>
                </a:gridCol>
              </a:tblGrid>
              <a:tr h="413417">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2516452">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56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b="1" kern="1200" dirty="0" smtClean="0">
                          <a:solidFill>
                            <a:schemeClr val="dk1"/>
                          </a:solidFill>
                          <a:effectLst/>
                          <a:latin typeface="+mn-lt"/>
                          <a:ea typeface="+mn-ea"/>
                          <a:cs typeface="+mn-cs"/>
                        </a:rPr>
                        <a:t>Audit financier du PAEA</a:t>
                      </a:r>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observé que les infrastructures hydrauliques réceptionnées sont fonctionnelles mais ne sont pas toutes sur des sites juridiquement sécurisés.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2400" kern="1200" dirty="0" smtClean="0">
                          <a:solidFill>
                            <a:schemeClr val="dk1"/>
                          </a:solidFill>
                          <a:effectLst/>
                          <a:latin typeface="+mn-lt"/>
                          <a:ea typeface="+mn-ea"/>
                          <a:cs typeface="+mn-cs"/>
                        </a:rPr>
                        <a:t>La Cour recommande au coordonnateur de poursuivre les démarches administratives de cession des terres afin de régulariser la situation juridique des sites des ouvrages réalisés par le Programme d’approvisionnement en eau et d’assainissement..</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r h="3235438">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57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fr-FR" sz="2400" b="1"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mn-lt"/>
                          <a:ea typeface="+mn-ea"/>
                          <a:cs typeface="+mn-cs"/>
                        </a:rPr>
                        <a:t>Audit financier du PAEA</a:t>
                      </a:r>
                    </a:p>
                    <a:p>
                      <a:pPr algn="just"/>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a constaté que la disponibilité, l’accessibilité et l’équité d’accès aux services d’eau potable n’ont pas été significativement améliorées dans le cadre du Programme d’approvisionnement en eau et d’assainissement.</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342900" lvl="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ministre en charge de l’eau d’accélérer la mise en fermage des adductions d'eau potable simplifiées (AEPS) réceptionnées et fonctionnelles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coordonnateur du</a:t>
                      </a:r>
                      <a:r>
                        <a:rPr lang="fr-FR" sz="2400" kern="1200" baseline="0" dirty="0" smtClean="0">
                          <a:solidFill>
                            <a:schemeClr val="dk1"/>
                          </a:solidFill>
                          <a:effectLst/>
                          <a:latin typeface="+mn-lt"/>
                          <a:ea typeface="+mn-ea"/>
                          <a:cs typeface="+mn-cs"/>
                        </a:rPr>
                        <a:t> PAEA </a:t>
                      </a:r>
                      <a:r>
                        <a:rPr lang="fr-FR" sz="2400" kern="1200" dirty="0" smtClean="0">
                          <a:solidFill>
                            <a:schemeClr val="dk1"/>
                          </a:solidFill>
                          <a:effectLst/>
                          <a:latin typeface="+mn-lt"/>
                          <a:ea typeface="+mn-ea"/>
                          <a:cs typeface="+mn-cs"/>
                        </a:rPr>
                        <a:t>de mettre en place des comités de suivi des grands marchés en cours.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192848454"/>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47</a:t>
            </a:fld>
            <a:endParaRPr lang="fr-FR"/>
          </a:p>
        </p:txBody>
      </p:sp>
    </p:spTree>
    <p:extLst>
      <p:ext uri="{BB962C8B-B14F-4D97-AF65-F5344CB8AC3E}">
        <p14:creationId xmlns:p14="http://schemas.microsoft.com/office/powerpoint/2010/main" val="646316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Contrôle des projets et programmes de </a:t>
            </a:r>
            <a:r>
              <a:rPr lang="fr-FR" sz="2400" dirty="0" smtClean="0"/>
              <a:t>developpement</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252904729"/>
              </p:ext>
            </p:extLst>
          </p:nvPr>
        </p:nvGraphicFramePr>
        <p:xfrm>
          <a:off x="-16766" y="692693"/>
          <a:ext cx="12191998" cy="5953799"/>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48798">
                  <a:extLst>
                    <a:ext uri="{9D8B030D-6E8A-4147-A177-3AD203B41FA5}">
                      <a16:colId xmlns:a16="http://schemas.microsoft.com/office/drawing/2014/main" val="745032168"/>
                    </a:ext>
                  </a:extLst>
                </a:gridCol>
                <a:gridCol w="4608512">
                  <a:extLst>
                    <a:ext uri="{9D8B030D-6E8A-4147-A177-3AD203B41FA5}">
                      <a16:colId xmlns:a16="http://schemas.microsoft.com/office/drawing/2014/main" val="2214947992"/>
                    </a:ext>
                  </a:extLst>
                </a:gridCol>
                <a:gridCol w="5503168">
                  <a:extLst>
                    <a:ext uri="{9D8B030D-6E8A-4147-A177-3AD203B41FA5}">
                      <a16:colId xmlns:a16="http://schemas.microsoft.com/office/drawing/2014/main" val="1852319837"/>
                    </a:ext>
                  </a:extLst>
                </a:gridCol>
              </a:tblGrid>
              <a:tr h="397464">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2377894">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58</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b="1" kern="1200" dirty="0" smtClean="0">
                          <a:solidFill>
                            <a:schemeClr val="dk1"/>
                          </a:solidFill>
                          <a:effectLst/>
                          <a:latin typeface="+mn-lt"/>
                          <a:ea typeface="+mn-ea"/>
                          <a:cs typeface="+mn-cs"/>
                        </a:rPr>
                        <a:t>Audit financier du PAEA</a:t>
                      </a:r>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relevé un retard dans la mise en œuvre des activités de connaissance des ressources en eau de surface et a constaté que des études et l’acquisition du matériel technique sont toujours en cours.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2400" kern="1200" dirty="0" smtClean="0">
                          <a:solidFill>
                            <a:schemeClr val="dk1"/>
                          </a:solidFill>
                          <a:effectLst/>
                          <a:latin typeface="+mn-lt"/>
                          <a:ea typeface="+mn-ea"/>
                          <a:cs typeface="+mn-cs"/>
                        </a:rPr>
                        <a:t>La Cour recommande au directeur général des ressources en eau de faire diligence pour relancer les marchés défaillants et corriger les insuffisances des termes de référence.</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636440996"/>
                  </a:ext>
                </a:extLst>
              </a:tr>
              <a:tr h="3057292">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59</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fr-FR" sz="2400" b="1"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mn-lt"/>
                          <a:ea typeface="+mn-ea"/>
                          <a:cs typeface="+mn-cs"/>
                        </a:rPr>
                        <a:t>Audit financier du PAEA</a:t>
                      </a:r>
                    </a:p>
                    <a:p>
                      <a:pPr algn="just"/>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kern="1200" dirty="0" smtClean="0">
                          <a:solidFill>
                            <a:schemeClr val="dk1"/>
                          </a:solidFill>
                          <a:effectLst/>
                          <a:latin typeface="+mn-lt"/>
                          <a:ea typeface="+mn-ea"/>
                          <a:cs typeface="+mn-cs"/>
                        </a:rPr>
                        <a:t>La Cour a constaté que le réseau de connaissance et de suivi des eaux souterraines à l’échelle nationale n’a pas été amélioré significativement.</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 directeur général des ressources en eau de faire diligence pour relancer les marchés défaillants et corriger les insuffisances des termes de référence.</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192848454"/>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48</a:t>
            </a:fld>
            <a:endParaRPr lang="fr-FR"/>
          </a:p>
        </p:txBody>
      </p:sp>
    </p:spTree>
    <p:extLst>
      <p:ext uri="{BB962C8B-B14F-4D97-AF65-F5344CB8AC3E}">
        <p14:creationId xmlns:p14="http://schemas.microsoft.com/office/powerpoint/2010/main" val="4236554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Contrôle des projets et programmes de </a:t>
            </a:r>
            <a:r>
              <a:rPr lang="fr-FR" sz="2400" dirty="0" smtClean="0"/>
              <a:t>developpement</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730761992"/>
              </p:ext>
            </p:extLst>
          </p:nvPr>
        </p:nvGraphicFramePr>
        <p:xfrm>
          <a:off x="-16766" y="692692"/>
          <a:ext cx="12191998" cy="6028783"/>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48798">
                  <a:extLst>
                    <a:ext uri="{9D8B030D-6E8A-4147-A177-3AD203B41FA5}">
                      <a16:colId xmlns:a16="http://schemas.microsoft.com/office/drawing/2014/main" val="745032168"/>
                    </a:ext>
                  </a:extLst>
                </a:gridCol>
                <a:gridCol w="4608512">
                  <a:extLst>
                    <a:ext uri="{9D8B030D-6E8A-4147-A177-3AD203B41FA5}">
                      <a16:colId xmlns:a16="http://schemas.microsoft.com/office/drawing/2014/main" val="2214947992"/>
                    </a:ext>
                  </a:extLst>
                </a:gridCol>
                <a:gridCol w="5503168">
                  <a:extLst>
                    <a:ext uri="{9D8B030D-6E8A-4147-A177-3AD203B41FA5}">
                      <a16:colId xmlns:a16="http://schemas.microsoft.com/office/drawing/2014/main" val="1852319837"/>
                    </a:ext>
                  </a:extLst>
                </a:gridCol>
              </a:tblGrid>
              <a:tr h="502399">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526384">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60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400" b="1" kern="1200" dirty="0" smtClean="0">
                          <a:solidFill>
                            <a:schemeClr val="dk1"/>
                          </a:solidFill>
                          <a:effectLst/>
                          <a:latin typeface="+mn-lt"/>
                          <a:ea typeface="+mn-ea"/>
                          <a:cs typeface="+mn-cs"/>
                        </a:rPr>
                        <a:t>Audit financier du PAEA</a:t>
                      </a:r>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a constaté que les ouvrages d’assainissement communautaires et institutionnels construits par le Programme d’approvisionnement en eau et assainissement tiennent partiellement compte du genre.</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recommande au coordonnateur de l’unité d’appui au programme de :</a:t>
                      </a:r>
                      <a:endParaRPr lang="fr-FR" sz="2400" dirty="0">
                        <a:effectLst/>
                        <a:latin typeface="+mn-lt"/>
                        <a:ea typeface="Calibri" panose="020F0502020204030204" pitchFamily="34" charset="0"/>
                        <a:cs typeface="Times New Roman" panose="02020603050405020304" pitchFamily="18" charset="0"/>
                      </a:endParaRPr>
                    </a:p>
                    <a:p>
                      <a:pPr marL="171450" lvl="0" indent="-171450" algn="just">
                        <a:lnSpc>
                          <a:spcPct val="115000"/>
                        </a:lnSpc>
                        <a:spcAft>
                          <a:spcPts val="0"/>
                        </a:spcAft>
                        <a:buFont typeface="Courier New" panose="02070309020205020404" pitchFamily="49" charset="0"/>
                        <a:buChar char="o"/>
                      </a:pPr>
                      <a:r>
                        <a:rPr lang="fr-FR" sz="2400" dirty="0">
                          <a:effectLst/>
                          <a:latin typeface="+mn-lt"/>
                          <a:ea typeface="Arial Unicode MS"/>
                          <a:cs typeface="Arial" panose="020B0604020202020204" pitchFamily="34" charset="0"/>
                        </a:rPr>
                        <a:t>veiller à la prise en compte de l’approche genre notamment la prise en compte des personnes handicapées et des femmes enceintes dans l’élaboration des spécifications techniques des ouvrages d’assainissement communautaire et institutionnel ;</a:t>
                      </a:r>
                      <a:endParaRPr lang="fr-FR" sz="2400" dirty="0">
                        <a:effectLst/>
                        <a:latin typeface="+mn-lt"/>
                        <a:ea typeface="Calibri" panose="020F0502020204030204" pitchFamily="34" charset="0"/>
                        <a:cs typeface="Arial" panose="020B0604020202020204" pitchFamily="34" charset="0"/>
                      </a:endParaRPr>
                    </a:p>
                    <a:p>
                      <a:pPr marL="171450" lvl="0" indent="-171450" algn="just">
                        <a:lnSpc>
                          <a:spcPct val="115000"/>
                        </a:lnSpc>
                        <a:spcAft>
                          <a:spcPts val="0"/>
                        </a:spcAft>
                        <a:buFont typeface="Courier New" panose="02070309020205020404" pitchFamily="49" charset="0"/>
                        <a:buChar char="o"/>
                      </a:pPr>
                      <a:r>
                        <a:rPr lang="fr-FR" sz="2400" dirty="0">
                          <a:effectLst/>
                          <a:latin typeface="+mn-lt"/>
                          <a:ea typeface="Arial Unicode MS"/>
                          <a:cs typeface="Arial" panose="020B0604020202020204" pitchFamily="34" charset="0"/>
                        </a:rPr>
                        <a:t>intégrer l’approche genre pour les marchés qui n’ont pas encore démarré.</a:t>
                      </a:r>
                      <a:endParaRPr lang="fr-FR" sz="2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36440996"/>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49</a:t>
            </a:fld>
            <a:endParaRPr lang="fr-FR"/>
          </a:p>
        </p:txBody>
      </p:sp>
    </p:spTree>
    <p:extLst>
      <p:ext uri="{BB962C8B-B14F-4D97-AF65-F5344CB8AC3E}">
        <p14:creationId xmlns:p14="http://schemas.microsoft.com/office/powerpoint/2010/main" val="1839317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857374"/>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400" dirty="0"/>
              <a:t>Certification des formulaires de déclaration des recettes minières des entités publiques</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858999683"/>
              </p:ext>
            </p:extLst>
          </p:nvPr>
        </p:nvGraphicFramePr>
        <p:xfrm>
          <a:off x="1" y="980728"/>
          <a:ext cx="12191998" cy="5751319"/>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2340144">
                  <a:extLst>
                    <a:ext uri="{9D8B030D-6E8A-4147-A177-3AD203B41FA5}">
                      <a16:colId xmlns:a16="http://schemas.microsoft.com/office/drawing/2014/main" val="745032168"/>
                    </a:ext>
                  </a:extLst>
                </a:gridCol>
                <a:gridCol w="4104455">
                  <a:extLst>
                    <a:ext uri="{9D8B030D-6E8A-4147-A177-3AD203B41FA5}">
                      <a16:colId xmlns:a16="http://schemas.microsoft.com/office/drawing/2014/main" val="2214947992"/>
                    </a:ext>
                  </a:extLst>
                </a:gridCol>
                <a:gridCol w="5015879">
                  <a:extLst>
                    <a:ext uri="{9D8B030D-6E8A-4147-A177-3AD203B41FA5}">
                      <a16:colId xmlns:a16="http://schemas.microsoft.com/office/drawing/2014/main" val="1852319837"/>
                    </a:ext>
                  </a:extLst>
                </a:gridCol>
              </a:tblGrid>
              <a:tr h="410053">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smtClean="0">
                          <a:effectLst/>
                          <a:latin typeface="+mn-lt"/>
                          <a:ea typeface="+mn-ea"/>
                          <a:cs typeface="+mn-cs"/>
                        </a:rPr>
                        <a:t>Rubriques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a:effectLst/>
                        </a:rPr>
                        <a:t>Constats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330695">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rPr>
                        <a:t>03</a:t>
                      </a: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marL="0" algn="just" defTabSz="914400" rtl="0" eaLnBrk="1" latinLnBrk="0" hangingPunct="1">
                        <a:lnSpc>
                          <a:spcPct val="115000"/>
                        </a:lnSpc>
                        <a:spcAft>
                          <a:spcPts val="0"/>
                        </a:spcAft>
                      </a:pPr>
                      <a:r>
                        <a:rPr lang="fr-FR" sz="2400" kern="1200" dirty="0" smtClean="0">
                          <a:solidFill>
                            <a:schemeClr val="dk1"/>
                          </a:solidFill>
                          <a:effectLst/>
                          <a:latin typeface="+mn-lt"/>
                          <a:ea typeface="+mn-ea"/>
                          <a:cs typeface="+mn-cs"/>
                        </a:rPr>
                        <a:t>De l’examen des lettres transmises, la Cour a relevé le non-respect des délais de transmission des formulaires de déclarations par toutes les entités déclarantes prévus au plus tard le 26 février 2023.</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Comité de pilotage d’instruire les entités publiques de transmettre à la Cour dans les délais requis, les formulaires de déclaration selon le modèle adopté par le Comité de pilotage et dûment remplis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aux responsables des entités déclarantes de veiller à la présentation des formulaires de déclaration dans les délais et selon le modèle adopté par le Comité de pilotage.</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5</a:t>
            </a:fld>
            <a:endParaRPr lang="fr-FR"/>
          </a:p>
        </p:txBody>
      </p:sp>
    </p:spTree>
    <p:extLst>
      <p:ext uri="{BB962C8B-B14F-4D97-AF65-F5344CB8AC3E}">
        <p14:creationId xmlns:p14="http://schemas.microsoft.com/office/powerpoint/2010/main" val="3845255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5232" cy="692696"/>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dirty="0"/>
              <a:t>Contrôle des projets et programmes de </a:t>
            </a:r>
            <a:r>
              <a:rPr lang="fr-FR" sz="2400" dirty="0" smtClean="0"/>
              <a:t>developpement</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132561079"/>
              </p:ext>
            </p:extLst>
          </p:nvPr>
        </p:nvGraphicFramePr>
        <p:xfrm>
          <a:off x="-16766" y="692692"/>
          <a:ext cx="12191998" cy="5904659"/>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348798">
                  <a:extLst>
                    <a:ext uri="{9D8B030D-6E8A-4147-A177-3AD203B41FA5}">
                      <a16:colId xmlns:a16="http://schemas.microsoft.com/office/drawing/2014/main" val="745032168"/>
                    </a:ext>
                  </a:extLst>
                </a:gridCol>
                <a:gridCol w="4608512">
                  <a:extLst>
                    <a:ext uri="{9D8B030D-6E8A-4147-A177-3AD203B41FA5}">
                      <a16:colId xmlns:a16="http://schemas.microsoft.com/office/drawing/2014/main" val="2214947992"/>
                    </a:ext>
                  </a:extLst>
                </a:gridCol>
                <a:gridCol w="5503168">
                  <a:extLst>
                    <a:ext uri="{9D8B030D-6E8A-4147-A177-3AD203B41FA5}">
                      <a16:colId xmlns:a16="http://schemas.microsoft.com/office/drawing/2014/main" val="1852319837"/>
                    </a:ext>
                  </a:extLst>
                </a:gridCol>
              </a:tblGrid>
              <a:tr h="536787">
                <a:tc>
                  <a:txBody>
                    <a:bodyPr/>
                    <a:lstStyle/>
                    <a:p>
                      <a:pPr algn="just">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Rubrique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Constats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367872">
                <a:tc>
                  <a:txBody>
                    <a:bodyPr/>
                    <a:lstStyle/>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61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fr-FR" sz="2400" b="1"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dk1"/>
                          </a:solidFill>
                          <a:effectLst/>
                          <a:latin typeface="+mn-lt"/>
                          <a:ea typeface="+mn-ea"/>
                          <a:cs typeface="+mn-cs"/>
                        </a:rPr>
                        <a:t>Audit financier du PAEA</a:t>
                      </a:r>
                    </a:p>
                    <a:p>
                      <a:pPr algn="just"/>
                      <a:endParaRPr lang="fr-FR" sz="2400" b="1" kern="1200" dirty="0">
                        <a:solidFill>
                          <a:schemeClr val="dk1"/>
                        </a:solidFill>
                        <a:effectLst/>
                        <a:latin typeface="+mn-lt"/>
                        <a:ea typeface="+mn-ea"/>
                        <a:cs typeface="+mn-cs"/>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a constaté que les constructions des latrines familiales, de cabines d’assainissement équipées d’installations permanentes de lavage des mains dans les écoles et les centres de santé n’ont pas permis de réduire sensiblement la défécation à l’air libre.</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2400" dirty="0">
                          <a:effectLst/>
                          <a:latin typeface="+mn-lt"/>
                          <a:ea typeface="Arial Unicode MS"/>
                          <a:cs typeface="Times New Roman" panose="02020603050405020304" pitchFamily="18" charset="0"/>
                        </a:rPr>
                        <a:t>La Cour recommande au coordonnateur du Programme d’approvisionnement en eau et assainissement et de l’Unité d’appui au programme :</a:t>
                      </a:r>
                      <a:endParaRPr lang="fr-FR" sz="2400" dirty="0">
                        <a:effectLst/>
                        <a:latin typeface="+mn-lt"/>
                        <a:ea typeface="Calibri" panose="020F0502020204030204" pitchFamily="34" charset="0"/>
                        <a:cs typeface="Times New Roman" panose="02020603050405020304" pitchFamily="18" charset="0"/>
                      </a:endParaRPr>
                    </a:p>
                    <a:p>
                      <a:pPr marL="171450" lvl="0" indent="-171450" algn="just">
                        <a:lnSpc>
                          <a:spcPct val="115000"/>
                        </a:lnSpc>
                        <a:spcAft>
                          <a:spcPts val="0"/>
                        </a:spcAft>
                        <a:buFont typeface="Courier New" panose="02070309020205020404" pitchFamily="49" charset="0"/>
                        <a:buChar char="o"/>
                      </a:pPr>
                      <a:r>
                        <a:rPr lang="fr-FR" sz="2400" dirty="0">
                          <a:effectLst/>
                          <a:latin typeface="+mn-lt"/>
                          <a:ea typeface="Arial Unicode MS"/>
                          <a:cs typeface="Arial" panose="020B0604020202020204" pitchFamily="34" charset="0"/>
                        </a:rPr>
                        <a:t>de prendre des mesures permettant l’accélération du processus de construction des latrines en milieu rural et urbain et leur entretien ;</a:t>
                      </a:r>
                      <a:endParaRPr lang="fr-FR" sz="2400" dirty="0">
                        <a:effectLst/>
                        <a:latin typeface="+mn-lt"/>
                        <a:ea typeface="Calibri" panose="020F0502020204030204" pitchFamily="34" charset="0"/>
                        <a:cs typeface="Arial" panose="020B0604020202020204" pitchFamily="34" charset="0"/>
                      </a:endParaRPr>
                    </a:p>
                    <a:p>
                      <a:pPr marL="171450" lvl="0" indent="-171450" algn="just">
                        <a:lnSpc>
                          <a:spcPct val="115000"/>
                        </a:lnSpc>
                        <a:spcAft>
                          <a:spcPts val="0"/>
                        </a:spcAft>
                        <a:buFont typeface="Courier New" panose="02070309020205020404" pitchFamily="49" charset="0"/>
                        <a:buChar char="o"/>
                      </a:pPr>
                      <a:r>
                        <a:rPr lang="fr-FR" sz="2400" dirty="0">
                          <a:effectLst/>
                          <a:latin typeface="+mn-lt"/>
                          <a:ea typeface="Arial Unicode MS"/>
                          <a:cs typeface="Arial" panose="020B0604020202020204" pitchFamily="34" charset="0"/>
                        </a:rPr>
                        <a:t>d’accentuer les activités de promotion de l’hygiène et de l’assainissement</a:t>
                      </a:r>
                      <a:endParaRPr lang="fr-FR" sz="2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2848454"/>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50</a:t>
            </a:fld>
            <a:endParaRPr lang="fr-FR"/>
          </a:p>
        </p:txBody>
      </p:sp>
    </p:spTree>
    <p:extLst>
      <p:ext uri="{BB962C8B-B14F-4D97-AF65-F5344CB8AC3E}">
        <p14:creationId xmlns:p14="http://schemas.microsoft.com/office/powerpoint/2010/main" val="20608846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12175232" cy="1440160"/>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b="1" dirty="0"/>
              <a:t>Le contrôle des subventions publiques accordées aux candidats, partis politiques, formations politiques et regroupements d’indépendants pour la campagne des élections présidentielles et législatives de 2020 et pour les activités hors campagne de 2021</a:t>
            </a:r>
          </a:p>
        </p:txBody>
      </p:sp>
      <p:sp>
        <p:nvSpPr>
          <p:cNvPr id="4" name="Espace réservé du numéro de diapositive 3"/>
          <p:cNvSpPr>
            <a:spLocks noGrp="1"/>
          </p:cNvSpPr>
          <p:nvPr>
            <p:ph type="sldNum" sz="quarter" idx="12"/>
          </p:nvPr>
        </p:nvSpPr>
        <p:spPr/>
        <p:txBody>
          <a:bodyPr/>
          <a:lstStyle/>
          <a:p>
            <a:fld id="{D330D3D2-7BC9-45F2-99AA-37C18F069CB4}" type="slidenum">
              <a:rPr lang="fr-FR" smtClean="0"/>
              <a:pPr/>
              <a:t>51</a:t>
            </a:fld>
            <a:endParaRPr lang="fr-FR"/>
          </a:p>
        </p:txBody>
      </p:sp>
      <p:sp>
        <p:nvSpPr>
          <p:cNvPr id="3" name="Espace réservé du contenu 2"/>
          <p:cNvSpPr>
            <a:spLocks noGrp="1"/>
          </p:cNvSpPr>
          <p:nvPr>
            <p:ph idx="1"/>
          </p:nvPr>
        </p:nvSpPr>
        <p:spPr>
          <a:xfrm>
            <a:off x="47328" y="1600201"/>
            <a:ext cx="12127904" cy="5257799"/>
          </a:xfrm>
        </p:spPr>
        <p:txBody>
          <a:bodyPr>
            <a:normAutofit/>
          </a:bodyPr>
          <a:lstStyle/>
          <a:p>
            <a:pPr marL="0" indent="0" algn="just">
              <a:buNone/>
            </a:pPr>
            <a:r>
              <a:rPr lang="fr-FR" sz="2400" dirty="0"/>
              <a:t>En rappel du contrôle déjà effectué et qui a fait l’objet de publication dans le Rapport public annuel 2022, sur 125 acteurs politiques ayant reçu des financements de l’Etat, soit pour les activités hors campagne électorale, soit pour la campagne électorale qui devaient justifier de l’utilisation qu’ils ont fait des financements reçus à travers un rapport individuel, il ressort que :</a:t>
            </a:r>
          </a:p>
          <a:p>
            <a:pPr lvl="0" algn="just"/>
            <a:r>
              <a:rPr lang="fr-FR" sz="2400" i="1" dirty="0"/>
              <a:t>63 acteurs politiques, soit 50,40% ont pu produire chacun son rapport qu’il a déposé à la Cour dans les délais règlementaires ;</a:t>
            </a:r>
            <a:endParaRPr lang="fr-FR" sz="2400" dirty="0"/>
          </a:p>
          <a:p>
            <a:pPr lvl="0" algn="just"/>
            <a:r>
              <a:rPr lang="fr-FR" sz="2400" i="1" dirty="0"/>
              <a:t>09 acteurs politiques, soit 7,20% ont produit chacun son rapport qu’il a déposé à la Cour en dehors des délais règlementaires ;</a:t>
            </a:r>
            <a:endParaRPr lang="fr-FR" sz="2400" dirty="0"/>
          </a:p>
          <a:p>
            <a:pPr lvl="0" algn="just"/>
            <a:r>
              <a:rPr lang="fr-FR" sz="2400" i="1" dirty="0"/>
              <a:t>53 acteurs politiques, soit 42,40% n’ont pas déposé un rapport à la Cour pour justifier l’utilisation des sommes reçues</a:t>
            </a:r>
            <a:r>
              <a:rPr lang="fr-FR" sz="2400" i="1" dirty="0" smtClean="0"/>
              <a:t>.</a:t>
            </a:r>
            <a:r>
              <a:rPr lang="fr-FR" sz="2400" dirty="0"/>
              <a:t> </a:t>
            </a:r>
          </a:p>
          <a:p>
            <a:pPr marL="0" indent="0" algn="just">
              <a:buNone/>
            </a:pPr>
            <a:r>
              <a:rPr lang="fr-FR" sz="2400" dirty="0"/>
              <a:t>Pour les acteurs politiques qui restent redevables à la Cour des justificatifs, elle leur a adressé des rapports de vérification en vue d’obtenir leurs observations en vertu du principe du </a:t>
            </a:r>
            <a:r>
              <a:rPr lang="fr-FR" sz="2400" dirty="0" smtClean="0"/>
              <a:t>contradictoire. </a:t>
            </a:r>
            <a:r>
              <a:rPr lang="fr-FR" sz="2400" dirty="0"/>
              <a:t>La Cour a constaté qu’à date, la quasi-totalité des acteurs concernés n’a pas réagi.</a:t>
            </a:r>
          </a:p>
          <a:p>
            <a:pPr marL="0" indent="0" algn="just">
              <a:buNone/>
            </a:pPr>
            <a:endParaRPr lang="fr-FR" sz="2400" dirty="0"/>
          </a:p>
        </p:txBody>
      </p:sp>
    </p:spTree>
    <p:extLst>
      <p:ext uri="{BB962C8B-B14F-4D97-AF65-F5344CB8AC3E}">
        <p14:creationId xmlns:p14="http://schemas.microsoft.com/office/powerpoint/2010/main" val="4179704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36" y="0"/>
            <a:ext cx="12175232" cy="980728"/>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b="1" dirty="0"/>
              <a:t>Les partis et formations politiques ayant bénéficié de subvention pour la campagne des élections législatives de </a:t>
            </a:r>
            <a:r>
              <a:rPr lang="fr-FR" sz="2400" b="1" dirty="0" smtClean="0"/>
              <a:t>2020</a:t>
            </a:r>
            <a:r>
              <a:rPr lang="fr-FR" sz="2400" dirty="0"/>
              <a:t/>
            </a:r>
            <a:br>
              <a:rPr lang="fr-FR" sz="2400" dirty="0"/>
            </a:br>
            <a:endParaRPr lang="fr-FR" sz="2400" i="1" dirty="0"/>
          </a:p>
        </p:txBody>
      </p:sp>
      <p:sp>
        <p:nvSpPr>
          <p:cNvPr id="4" name="Espace réservé du numéro de diapositive 3"/>
          <p:cNvSpPr>
            <a:spLocks noGrp="1"/>
          </p:cNvSpPr>
          <p:nvPr>
            <p:ph type="sldNum" sz="quarter" idx="12"/>
          </p:nvPr>
        </p:nvSpPr>
        <p:spPr/>
        <p:txBody>
          <a:bodyPr/>
          <a:lstStyle/>
          <a:p>
            <a:fld id="{D330D3D2-7BC9-45F2-99AA-37C18F069CB4}" type="slidenum">
              <a:rPr lang="fr-FR" smtClean="0"/>
              <a:pPr/>
              <a:t>52</a:t>
            </a:fld>
            <a:endParaRPr lang="fr-FR"/>
          </a:p>
        </p:txBody>
      </p:sp>
      <p:sp>
        <p:nvSpPr>
          <p:cNvPr id="5" name="Rectangle 4"/>
          <p:cNvSpPr/>
          <p:nvPr/>
        </p:nvSpPr>
        <p:spPr>
          <a:xfrm>
            <a:off x="-96688" y="1015819"/>
            <a:ext cx="12288688" cy="646331"/>
          </a:xfrm>
          <a:prstGeom prst="rect">
            <a:avLst/>
          </a:prstGeom>
        </p:spPr>
        <p:txBody>
          <a:bodyPr wrap="square">
            <a:spAutoFit/>
          </a:bodyPr>
          <a:lstStyle/>
          <a:p>
            <a:r>
              <a:rPr lang="fr-FR" b="1" dirty="0"/>
              <a:t>Tableau n°23 :	Etat de justification des subventions publiques accordées aux partis et formations politiques bénéficiaires et décisions de la Cour</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998728037"/>
              </p:ext>
            </p:extLst>
          </p:nvPr>
        </p:nvGraphicFramePr>
        <p:xfrm>
          <a:off x="0" y="1662148"/>
          <a:ext cx="12191999" cy="5353687"/>
        </p:xfrm>
        <a:graphic>
          <a:graphicData uri="http://schemas.openxmlformats.org/drawingml/2006/table">
            <a:tbl>
              <a:tblPr firstRow="1" firstCol="1" bandRow="1">
                <a:tableStyleId>{5C22544A-7EE6-4342-B048-85BDC9FD1C3A}</a:tableStyleId>
              </a:tblPr>
              <a:tblGrid>
                <a:gridCol w="1403337">
                  <a:extLst>
                    <a:ext uri="{9D8B030D-6E8A-4147-A177-3AD203B41FA5}">
                      <a16:colId xmlns:a16="http://schemas.microsoft.com/office/drawing/2014/main" val="198181289"/>
                    </a:ext>
                  </a:extLst>
                </a:gridCol>
                <a:gridCol w="3290013">
                  <a:extLst>
                    <a:ext uri="{9D8B030D-6E8A-4147-A177-3AD203B41FA5}">
                      <a16:colId xmlns:a16="http://schemas.microsoft.com/office/drawing/2014/main" val="3884491906"/>
                    </a:ext>
                  </a:extLst>
                </a:gridCol>
                <a:gridCol w="1351157">
                  <a:extLst>
                    <a:ext uri="{9D8B030D-6E8A-4147-A177-3AD203B41FA5}">
                      <a16:colId xmlns:a16="http://schemas.microsoft.com/office/drawing/2014/main" val="2867930019"/>
                    </a:ext>
                  </a:extLst>
                </a:gridCol>
                <a:gridCol w="3073746">
                  <a:extLst>
                    <a:ext uri="{9D8B030D-6E8A-4147-A177-3AD203B41FA5}">
                      <a16:colId xmlns:a16="http://schemas.microsoft.com/office/drawing/2014/main" val="2442568055"/>
                    </a:ext>
                  </a:extLst>
                </a:gridCol>
                <a:gridCol w="3073746">
                  <a:extLst>
                    <a:ext uri="{9D8B030D-6E8A-4147-A177-3AD203B41FA5}">
                      <a16:colId xmlns:a16="http://schemas.microsoft.com/office/drawing/2014/main" val="3704918655"/>
                    </a:ext>
                  </a:extLst>
                </a:gridCol>
              </a:tblGrid>
              <a:tr h="342297">
                <a:tc rowSpan="2">
                  <a:txBody>
                    <a:bodyPr/>
                    <a:lstStyle/>
                    <a:p>
                      <a:pPr algn="ctr">
                        <a:lnSpc>
                          <a:spcPct val="107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fontAlgn="b">
                        <a:lnSpc>
                          <a:spcPct val="107000"/>
                        </a:lnSpc>
                        <a:spcAft>
                          <a:spcPts val="0"/>
                        </a:spcAft>
                      </a:pPr>
                      <a:r>
                        <a:rPr lang="fr-FR" sz="1800" dirty="0">
                          <a:effectLst/>
                        </a:rPr>
                        <a:t>Partis et formations politiques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fontAlgn="b">
                        <a:lnSpc>
                          <a:spcPct val="107000"/>
                        </a:lnSpc>
                        <a:spcAft>
                          <a:spcPts val="0"/>
                        </a:spcAft>
                      </a:pPr>
                      <a:r>
                        <a:rPr lang="en-US" sz="1800" dirty="0">
                          <a:effectLst/>
                        </a:rPr>
                        <a:t>Montant </a:t>
                      </a:r>
                      <a:r>
                        <a:rPr lang="en-US" sz="1800" dirty="0" err="1">
                          <a:effectLst/>
                        </a:rPr>
                        <a:t>reçu</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algn="ctr" defTabSz="914400" rtl="0" eaLnBrk="1" fontAlgn="b" latinLnBrk="0" hangingPunct="1">
                        <a:lnSpc>
                          <a:spcPct val="107000"/>
                        </a:lnSpc>
                        <a:spcAft>
                          <a:spcPts val="0"/>
                        </a:spcAft>
                      </a:pPr>
                      <a:r>
                        <a:rPr lang="fr-FR" sz="2400" b="1" kern="1200" dirty="0">
                          <a:solidFill>
                            <a:schemeClr val="lt1"/>
                          </a:solidFill>
                          <a:effectLst/>
                          <a:latin typeface="+mn-lt"/>
                          <a:ea typeface="+mn-ea"/>
                          <a:cs typeface="+mn-cs"/>
                        </a:rPr>
                        <a:t>Décisions de la Cour</a:t>
                      </a:r>
                    </a:p>
                  </a:txBody>
                  <a:tcPr marL="68580" marR="68580" marT="0" marB="0" anchor="ctr"/>
                </a:tc>
                <a:tc hMerge="1">
                  <a:txBody>
                    <a:bodyPr/>
                    <a:lstStyle/>
                    <a:p>
                      <a:endParaRPr lang="fr-FR"/>
                    </a:p>
                  </a:txBody>
                  <a:tcPr/>
                </a:tc>
                <a:extLst>
                  <a:ext uri="{0D108BD9-81ED-4DB2-BD59-A6C34878D82A}">
                    <a16:rowId xmlns:a16="http://schemas.microsoft.com/office/drawing/2014/main" val="4088747863"/>
                  </a:ext>
                </a:extLst>
              </a:tr>
              <a:tr h="55324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lnSpc>
                          <a:spcPct val="107000"/>
                        </a:lnSpc>
                        <a:spcAft>
                          <a:spcPts val="0"/>
                        </a:spcAft>
                      </a:pPr>
                      <a:r>
                        <a:rPr lang="en-US" sz="1800" dirty="0">
                          <a:effectLst/>
                        </a:rPr>
                        <a:t>Montant à </a:t>
                      </a:r>
                      <a:r>
                        <a:rPr lang="en-US" sz="1800" dirty="0" err="1">
                          <a:effectLst/>
                        </a:rPr>
                        <a:t>rembourser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lnSpc>
                          <a:spcPct val="107000"/>
                        </a:lnSpc>
                        <a:spcAft>
                          <a:spcPts val="0"/>
                        </a:spcAft>
                      </a:pPr>
                      <a:r>
                        <a:rPr lang="fr-FR" sz="1800">
                          <a:effectLst/>
                        </a:rPr>
                        <a:t>Sanctions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6566414"/>
                  </a:ext>
                </a:extLst>
              </a:tr>
              <a:tr h="571454">
                <a:tc>
                  <a:txBody>
                    <a:bodyPr/>
                    <a:lstStyle/>
                    <a:p>
                      <a:pPr algn="ctr" fontAlgn="b">
                        <a:lnSpc>
                          <a:spcPct val="107000"/>
                        </a:lnSpc>
                        <a:spcAft>
                          <a:spcPts val="0"/>
                        </a:spcAft>
                      </a:pPr>
                      <a:r>
                        <a:rPr lang="en-US"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Convergence pour le Progrès et la Solidarité/Génération 3 (CPS/G3)</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3 766 651,355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3 766 651,355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6505765"/>
                  </a:ext>
                </a:extLst>
              </a:tr>
              <a:tr h="571454">
                <a:tc>
                  <a:txBody>
                    <a:bodyPr/>
                    <a:lstStyle/>
                    <a:p>
                      <a:pPr algn="ctr" fontAlgn="b">
                        <a:lnSpc>
                          <a:spcPct val="107000"/>
                        </a:lnSpc>
                        <a:spcAft>
                          <a:spcPts val="0"/>
                        </a:spcAft>
                      </a:pPr>
                      <a:r>
                        <a:rPr lang="en-US" sz="1800">
                          <a:effectLst/>
                        </a:rPr>
                        <a:t>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en-US" sz="1800" dirty="0" err="1">
                          <a:effectLst/>
                        </a:rPr>
                        <a:t>Espoir</a:t>
                      </a:r>
                      <a:r>
                        <a:rPr lang="en-US" sz="1800" dirty="0">
                          <a:effectLst/>
                        </a:rPr>
                        <a:t> du Faso (EFA)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1 929 260,450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1 929 260,450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8235187"/>
                  </a:ext>
                </a:extLst>
              </a:tr>
              <a:tr h="571454">
                <a:tc>
                  <a:txBody>
                    <a:bodyPr/>
                    <a:lstStyle/>
                    <a:p>
                      <a:pPr algn="ctr" fontAlgn="b">
                        <a:lnSpc>
                          <a:spcPct val="107000"/>
                        </a:lnSpc>
                        <a:spcAft>
                          <a:spcPts val="0"/>
                        </a:spcAft>
                      </a:pPr>
                      <a:r>
                        <a:rPr lang="en-US" sz="1800">
                          <a:effectLst/>
                        </a:rPr>
                        <a:t>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en-US" sz="1800" dirty="0">
                          <a:effectLst/>
                        </a:rPr>
                        <a:t>Ensemble pour le Faso</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1 561 782,269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1 561 782,269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4050599"/>
                  </a:ext>
                </a:extLst>
              </a:tr>
              <a:tr h="571454">
                <a:tc>
                  <a:txBody>
                    <a:bodyPr/>
                    <a:lstStyle/>
                    <a:p>
                      <a:pPr algn="ctr" fontAlgn="b">
                        <a:lnSpc>
                          <a:spcPct val="107000"/>
                        </a:lnSpc>
                        <a:spcAft>
                          <a:spcPts val="0"/>
                        </a:spcAft>
                      </a:pPr>
                      <a:r>
                        <a:rPr lang="en-US" sz="1800">
                          <a:effectLst/>
                        </a:rPr>
                        <a:t>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Front Africain pour le Changement (FAC)</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4 042 259,991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4 042 259,991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5564622"/>
                  </a:ext>
                </a:extLst>
              </a:tr>
              <a:tr h="300133">
                <a:tc>
                  <a:txBody>
                    <a:bodyPr/>
                    <a:lstStyle/>
                    <a:p>
                      <a:pPr algn="ctr" fontAlgn="b">
                        <a:lnSpc>
                          <a:spcPct val="107000"/>
                        </a:lnSpc>
                        <a:spcAft>
                          <a:spcPts val="0"/>
                        </a:spcAft>
                      </a:pPr>
                      <a:r>
                        <a:rPr lang="en-US" sz="1800">
                          <a:effectLst/>
                        </a:rPr>
                        <a:t>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en-US" sz="1800">
                          <a:effectLst/>
                        </a:rPr>
                        <a:t>Faso Kanu</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734 956,362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734 956,362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4041099"/>
                  </a:ext>
                </a:extLst>
              </a:tr>
              <a:tr h="571454">
                <a:tc>
                  <a:txBody>
                    <a:bodyPr/>
                    <a:lstStyle/>
                    <a:p>
                      <a:pPr algn="ctr" fontAlgn="b">
                        <a:lnSpc>
                          <a:spcPct val="107000"/>
                        </a:lnSpc>
                        <a:spcAft>
                          <a:spcPts val="0"/>
                        </a:spcAft>
                      </a:pPr>
                      <a:r>
                        <a:rPr lang="en-US" sz="1800">
                          <a:effectLst/>
                        </a:rPr>
                        <a:t>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en-US" sz="1800">
                          <a:effectLst/>
                        </a:rPr>
                        <a:t>Faso Kamba</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551 217,2715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551 217,272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5224727"/>
                  </a:ext>
                </a:extLst>
              </a:tr>
              <a:tr h="571454">
                <a:tc>
                  <a:txBody>
                    <a:bodyPr/>
                    <a:lstStyle/>
                    <a:p>
                      <a:pPr algn="ctr" fontAlgn="b">
                        <a:lnSpc>
                          <a:spcPct val="107000"/>
                        </a:lnSpc>
                        <a:spcAft>
                          <a:spcPts val="0"/>
                        </a:spcAft>
                      </a:pPr>
                      <a:r>
                        <a:rPr lang="en-US" sz="1800">
                          <a:effectLst/>
                        </a:rPr>
                        <a:t>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en-US" sz="1800">
                          <a:effectLst/>
                        </a:rPr>
                        <a:t>Faso Kooz</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1 102 434,543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1 102 434,543</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4941467"/>
                  </a:ext>
                </a:extLst>
              </a:tr>
              <a:tr h="571454">
                <a:tc>
                  <a:txBody>
                    <a:bodyPr/>
                    <a:lstStyle/>
                    <a:p>
                      <a:pPr algn="ctr" fontAlgn="b">
                        <a:lnSpc>
                          <a:spcPct val="107000"/>
                        </a:lnSpc>
                        <a:spcAft>
                          <a:spcPts val="0"/>
                        </a:spcAft>
                      </a:pPr>
                      <a:r>
                        <a:rPr lang="en-US" sz="1800">
                          <a:effectLst/>
                        </a:rPr>
                        <a:t>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Front patriotique pour le changement (FPC-Yelemani)</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1 653 651,814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1 653 651,814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4069611"/>
                  </a:ext>
                </a:extLst>
              </a:tr>
            </a:tbl>
          </a:graphicData>
        </a:graphic>
      </p:graphicFrame>
    </p:spTree>
    <p:extLst>
      <p:ext uri="{BB962C8B-B14F-4D97-AF65-F5344CB8AC3E}">
        <p14:creationId xmlns:p14="http://schemas.microsoft.com/office/powerpoint/2010/main" val="10851192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36" y="0"/>
            <a:ext cx="12175232" cy="980728"/>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b="1" dirty="0"/>
              <a:t>Les partis et formations politiques ayant bénéficié de subvention pour la campagne des élections législatives de </a:t>
            </a:r>
            <a:r>
              <a:rPr lang="fr-FR" sz="2400" b="1" dirty="0" smtClean="0"/>
              <a:t>2020</a:t>
            </a:r>
            <a:r>
              <a:rPr lang="fr-FR" sz="2400" dirty="0"/>
              <a:t/>
            </a:r>
            <a:br>
              <a:rPr lang="fr-FR" sz="2400" dirty="0"/>
            </a:br>
            <a:endParaRPr lang="fr-FR" sz="2400" i="1" dirty="0"/>
          </a:p>
        </p:txBody>
      </p:sp>
      <p:sp>
        <p:nvSpPr>
          <p:cNvPr id="4" name="Espace réservé du numéro de diapositive 3"/>
          <p:cNvSpPr>
            <a:spLocks noGrp="1"/>
          </p:cNvSpPr>
          <p:nvPr>
            <p:ph type="sldNum" sz="quarter" idx="12"/>
          </p:nvPr>
        </p:nvSpPr>
        <p:spPr/>
        <p:txBody>
          <a:bodyPr/>
          <a:lstStyle/>
          <a:p>
            <a:fld id="{D330D3D2-7BC9-45F2-99AA-37C18F069CB4}" type="slidenum">
              <a:rPr lang="fr-FR" smtClean="0"/>
              <a:pPr/>
              <a:t>53</a:t>
            </a:fld>
            <a:endParaRPr lang="fr-FR"/>
          </a:p>
        </p:txBody>
      </p:sp>
      <p:sp>
        <p:nvSpPr>
          <p:cNvPr id="5" name="Rectangle 4"/>
          <p:cNvSpPr/>
          <p:nvPr/>
        </p:nvSpPr>
        <p:spPr>
          <a:xfrm>
            <a:off x="-96688" y="1015819"/>
            <a:ext cx="12288688" cy="646331"/>
          </a:xfrm>
          <a:prstGeom prst="rect">
            <a:avLst/>
          </a:prstGeom>
        </p:spPr>
        <p:txBody>
          <a:bodyPr wrap="square">
            <a:spAutoFit/>
          </a:bodyPr>
          <a:lstStyle/>
          <a:p>
            <a:r>
              <a:rPr lang="fr-FR" b="1" dirty="0"/>
              <a:t>Tableau n°23 :	Etat de justification des subventions publiques accordées aux partis et formations politiques bénéficiaires et décisions de la Cour</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2781498614"/>
              </p:ext>
            </p:extLst>
          </p:nvPr>
        </p:nvGraphicFramePr>
        <p:xfrm>
          <a:off x="0" y="1772818"/>
          <a:ext cx="12191999" cy="5097605"/>
        </p:xfrm>
        <a:graphic>
          <a:graphicData uri="http://schemas.openxmlformats.org/drawingml/2006/table">
            <a:tbl>
              <a:tblPr firstRow="1" firstCol="1" bandRow="1">
                <a:tableStyleId>{5C22544A-7EE6-4342-B048-85BDC9FD1C3A}</a:tableStyleId>
              </a:tblPr>
              <a:tblGrid>
                <a:gridCol w="523632">
                  <a:extLst>
                    <a:ext uri="{9D8B030D-6E8A-4147-A177-3AD203B41FA5}">
                      <a16:colId xmlns:a16="http://schemas.microsoft.com/office/drawing/2014/main" val="3963963088"/>
                    </a:ext>
                  </a:extLst>
                </a:gridCol>
                <a:gridCol w="5140320">
                  <a:extLst>
                    <a:ext uri="{9D8B030D-6E8A-4147-A177-3AD203B41FA5}">
                      <a16:colId xmlns:a16="http://schemas.microsoft.com/office/drawing/2014/main" val="2851570627"/>
                    </a:ext>
                  </a:extLst>
                </a:gridCol>
                <a:gridCol w="1656184">
                  <a:extLst>
                    <a:ext uri="{9D8B030D-6E8A-4147-A177-3AD203B41FA5}">
                      <a16:colId xmlns:a16="http://schemas.microsoft.com/office/drawing/2014/main" val="3957602848"/>
                    </a:ext>
                  </a:extLst>
                </a:gridCol>
                <a:gridCol w="1728192">
                  <a:extLst>
                    <a:ext uri="{9D8B030D-6E8A-4147-A177-3AD203B41FA5}">
                      <a16:colId xmlns:a16="http://schemas.microsoft.com/office/drawing/2014/main" val="4166049611"/>
                    </a:ext>
                  </a:extLst>
                </a:gridCol>
                <a:gridCol w="3143671">
                  <a:extLst>
                    <a:ext uri="{9D8B030D-6E8A-4147-A177-3AD203B41FA5}">
                      <a16:colId xmlns:a16="http://schemas.microsoft.com/office/drawing/2014/main" val="2255018262"/>
                    </a:ext>
                  </a:extLst>
                </a:gridCol>
              </a:tblGrid>
              <a:tr h="330836">
                <a:tc>
                  <a:txBody>
                    <a:bodyPr/>
                    <a:lstStyle/>
                    <a:p>
                      <a:pPr algn="ctr" fontAlgn="b">
                        <a:lnSpc>
                          <a:spcPct val="107000"/>
                        </a:lnSpc>
                        <a:spcAft>
                          <a:spcPts val="0"/>
                        </a:spcAft>
                      </a:pPr>
                      <a:r>
                        <a:rPr lang="en-US" sz="1800" dirty="0">
                          <a:effectLst/>
                        </a:rPr>
                        <a:t>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ctr">
                        <a:lnSpc>
                          <a:spcPct val="107000"/>
                        </a:lnSpc>
                        <a:spcAft>
                          <a:spcPts val="0"/>
                        </a:spcAft>
                      </a:pPr>
                      <a:r>
                        <a:rPr lang="fr-FR" sz="1800" dirty="0">
                          <a:effectLst/>
                        </a:rPr>
                        <a:t>Mouvement pour la Renaissance du Burkina (MRB)</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2 664 216,812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2 664 216,812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093239"/>
                  </a:ext>
                </a:extLst>
              </a:tr>
              <a:tr h="601127">
                <a:tc>
                  <a:txBody>
                    <a:bodyPr/>
                    <a:lstStyle/>
                    <a:p>
                      <a:pPr algn="ctr" fontAlgn="b">
                        <a:lnSpc>
                          <a:spcPct val="107000"/>
                        </a:lnSpc>
                        <a:spcAft>
                          <a:spcPts val="0"/>
                        </a:spcAft>
                      </a:pPr>
                      <a:r>
                        <a:rPr lang="en-US" sz="1800">
                          <a:effectLst/>
                        </a:rPr>
                        <a:t>10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ctr">
                        <a:lnSpc>
                          <a:spcPct val="107000"/>
                        </a:lnSpc>
                        <a:spcAft>
                          <a:spcPts val="0"/>
                        </a:spcAft>
                      </a:pPr>
                      <a:r>
                        <a:rPr lang="fr-FR" sz="1800" dirty="0">
                          <a:effectLst/>
                        </a:rPr>
                        <a:t>Les Ouvriers de la Paix et du Développement (OPD)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183 739,0905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183 739,091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5077137"/>
                  </a:ext>
                </a:extLst>
              </a:tr>
              <a:tr h="330836">
                <a:tc>
                  <a:txBody>
                    <a:bodyPr/>
                    <a:lstStyle/>
                    <a:p>
                      <a:pPr algn="ctr" fontAlgn="b">
                        <a:lnSpc>
                          <a:spcPct val="107000"/>
                        </a:lnSpc>
                        <a:spcAft>
                          <a:spcPts val="0"/>
                        </a:spcAft>
                      </a:pPr>
                      <a:r>
                        <a:rPr lang="en-US" sz="1800">
                          <a:effectLst/>
                        </a:rPr>
                        <a:t>11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ctr">
                        <a:lnSpc>
                          <a:spcPct val="107000"/>
                        </a:lnSpc>
                        <a:spcAft>
                          <a:spcPts val="0"/>
                        </a:spcAft>
                      </a:pPr>
                      <a:r>
                        <a:rPr lang="fr-FR" sz="1800" dirty="0">
                          <a:effectLst/>
                        </a:rPr>
                        <a:t>Union Nationale des Indépendants (UNI)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643 086,8167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643 086,817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7707258"/>
                  </a:ext>
                </a:extLst>
              </a:tr>
              <a:tr h="330836">
                <a:tc>
                  <a:txBody>
                    <a:bodyPr/>
                    <a:lstStyle/>
                    <a:p>
                      <a:pPr algn="ctr" fontAlgn="b">
                        <a:lnSpc>
                          <a:spcPct val="107000"/>
                        </a:lnSpc>
                        <a:spcAft>
                          <a:spcPts val="0"/>
                        </a:spcAft>
                      </a:pPr>
                      <a:r>
                        <a:rPr lang="en-US" sz="1800">
                          <a:effectLst/>
                        </a:rPr>
                        <a:t>12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en-US" sz="1800">
                          <a:effectLst/>
                        </a:rPr>
                        <a:t>Greatcall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183 739,0905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183 739,091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1109101"/>
                  </a:ext>
                </a:extLst>
              </a:tr>
              <a:tr h="330836">
                <a:tc>
                  <a:txBody>
                    <a:bodyPr/>
                    <a:lstStyle/>
                    <a:p>
                      <a:pPr algn="ctr" fontAlgn="b">
                        <a:lnSpc>
                          <a:spcPct val="107000"/>
                        </a:lnSpc>
                        <a:spcAft>
                          <a:spcPts val="0"/>
                        </a:spcAft>
                      </a:pPr>
                      <a:r>
                        <a:rPr lang="en-US" sz="1800">
                          <a:effectLst/>
                        </a:rPr>
                        <a:t>13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en-US" sz="1800">
                          <a:effectLst/>
                        </a:rPr>
                        <a:t>Indépendants associés (IA)</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10 932 475,880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10 932 475,880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7484893"/>
                  </a:ext>
                </a:extLst>
              </a:tr>
              <a:tr h="601127">
                <a:tc>
                  <a:txBody>
                    <a:bodyPr/>
                    <a:lstStyle/>
                    <a:p>
                      <a:pPr algn="ctr" fontAlgn="b">
                        <a:lnSpc>
                          <a:spcPct val="107000"/>
                        </a:lnSpc>
                        <a:spcAft>
                          <a:spcPts val="0"/>
                        </a:spcAft>
                      </a:pPr>
                      <a:r>
                        <a:rPr lang="en-US" sz="1800">
                          <a:effectLst/>
                        </a:rPr>
                        <a:t>14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Jeunesse intègre engagée pour le changement (JIED)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826 825,9072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826 825,907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0447619"/>
                  </a:ext>
                </a:extLst>
              </a:tr>
              <a:tr h="330836">
                <a:tc>
                  <a:txBody>
                    <a:bodyPr/>
                    <a:lstStyle/>
                    <a:p>
                      <a:pPr algn="ctr" fontAlgn="b">
                        <a:lnSpc>
                          <a:spcPct val="107000"/>
                        </a:lnSpc>
                        <a:spcAft>
                          <a:spcPts val="0"/>
                        </a:spcAft>
                      </a:pPr>
                      <a:r>
                        <a:rPr lang="en-US" sz="1800">
                          <a:effectLst/>
                        </a:rPr>
                        <a:t>15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en-US" sz="1800" dirty="0">
                          <a:effectLst/>
                        </a:rPr>
                        <a:t>Le </a:t>
                      </a:r>
                      <a:r>
                        <a:rPr lang="en-US" sz="1800" dirty="0" err="1">
                          <a:effectLst/>
                        </a:rPr>
                        <a:t>Renouveau</a:t>
                      </a:r>
                      <a:r>
                        <a:rPr lang="en-US" sz="1800" dirty="0">
                          <a:effectLst/>
                        </a:rPr>
                        <a:t> (LR)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1 929 260,450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1 929 260,450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764678"/>
                  </a:ext>
                </a:extLst>
              </a:tr>
              <a:tr h="330836">
                <a:tc>
                  <a:txBody>
                    <a:bodyPr/>
                    <a:lstStyle/>
                    <a:p>
                      <a:pPr algn="ctr" fontAlgn="b">
                        <a:lnSpc>
                          <a:spcPct val="107000"/>
                        </a:lnSpc>
                        <a:spcAft>
                          <a:spcPts val="0"/>
                        </a:spcAft>
                      </a:pPr>
                      <a:r>
                        <a:rPr lang="en-US" sz="1800">
                          <a:effectLst/>
                        </a:rPr>
                        <a:t>16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Les Tondlkara de la Paix</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183 739,0905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183 739,091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4797074"/>
                  </a:ext>
                </a:extLst>
              </a:tr>
              <a:tr h="330836">
                <a:tc>
                  <a:txBody>
                    <a:bodyPr/>
                    <a:lstStyle/>
                    <a:p>
                      <a:pPr algn="ctr" fontAlgn="b">
                        <a:lnSpc>
                          <a:spcPct val="107000"/>
                        </a:lnSpc>
                        <a:spcAft>
                          <a:spcPts val="0"/>
                        </a:spcAft>
                      </a:pPr>
                      <a:r>
                        <a:rPr lang="en-US" sz="1800">
                          <a:effectLst/>
                        </a:rPr>
                        <a:t>17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en-US" sz="1800">
                          <a:effectLst/>
                        </a:rPr>
                        <a:t>Mouvement Citoyen Débout (MCD)</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551 217,2715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551 217,272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3715308"/>
                  </a:ext>
                </a:extLst>
              </a:tr>
              <a:tr h="661669">
                <a:tc>
                  <a:txBody>
                    <a:bodyPr/>
                    <a:lstStyle/>
                    <a:p>
                      <a:pPr algn="ctr" fontAlgn="b">
                        <a:lnSpc>
                          <a:spcPct val="107000"/>
                        </a:lnSpc>
                        <a:spcAft>
                          <a:spcPts val="0"/>
                        </a:spcAft>
                      </a:pPr>
                      <a:r>
                        <a:rPr lang="en-US" sz="1800">
                          <a:effectLst/>
                        </a:rPr>
                        <a:t>18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Mouvement des Jeunes Patriotes pour le Progrès (MJPP/SAHA)</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2 847 955,9030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2 847 955,903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7620478"/>
                  </a:ext>
                </a:extLst>
              </a:tr>
              <a:tr h="330836">
                <a:tc>
                  <a:txBody>
                    <a:bodyPr/>
                    <a:lstStyle/>
                    <a:p>
                      <a:pPr algn="ctr" fontAlgn="b">
                        <a:lnSpc>
                          <a:spcPct val="107000"/>
                        </a:lnSpc>
                        <a:spcAft>
                          <a:spcPts val="0"/>
                        </a:spcAft>
                      </a:pPr>
                      <a:r>
                        <a:rPr lang="en-US" sz="1800">
                          <a:effectLst/>
                        </a:rPr>
                        <a:t>19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Mouvement le Réveil “vaa-ir”</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 </a:t>
                      </a:r>
                      <a:r>
                        <a:rPr lang="en-US" sz="1800" dirty="0">
                          <a:effectLst/>
                        </a:rPr>
                        <a:t>183 739,0905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183 739,091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6949107"/>
                  </a:ext>
                </a:extLst>
              </a:tr>
              <a:tr h="574570">
                <a:tc>
                  <a:txBody>
                    <a:bodyPr/>
                    <a:lstStyle/>
                    <a:p>
                      <a:pPr algn="ctr" fontAlgn="b">
                        <a:lnSpc>
                          <a:spcPct val="107000"/>
                        </a:lnSpc>
                        <a:spcAft>
                          <a:spcPts val="0"/>
                        </a:spcAft>
                      </a:pPr>
                      <a:r>
                        <a:rPr lang="en-US" sz="1800">
                          <a:effectLst/>
                        </a:rPr>
                        <a:t>20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Alliance des Démocrates pour le Développement (ADD)</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3 307 303,629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3 307 303,629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8002327"/>
                  </a:ext>
                </a:extLst>
              </a:tr>
            </a:tbl>
          </a:graphicData>
        </a:graphic>
      </p:graphicFrame>
    </p:spTree>
    <p:extLst>
      <p:ext uri="{BB962C8B-B14F-4D97-AF65-F5344CB8AC3E}">
        <p14:creationId xmlns:p14="http://schemas.microsoft.com/office/powerpoint/2010/main" val="30641079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36" y="0"/>
            <a:ext cx="12175232" cy="980728"/>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b="1" dirty="0"/>
              <a:t>Les partis et formations politiques ayant bénéficié de subvention pour la campagne des élections législatives de </a:t>
            </a:r>
            <a:r>
              <a:rPr lang="fr-FR" sz="2400" b="1" dirty="0" smtClean="0"/>
              <a:t>2020</a:t>
            </a:r>
            <a:r>
              <a:rPr lang="fr-FR" sz="2400" dirty="0"/>
              <a:t/>
            </a:r>
            <a:br>
              <a:rPr lang="fr-FR" sz="2400" dirty="0"/>
            </a:br>
            <a:endParaRPr lang="fr-FR" sz="2400" i="1" dirty="0"/>
          </a:p>
        </p:txBody>
      </p:sp>
      <p:sp>
        <p:nvSpPr>
          <p:cNvPr id="4" name="Espace réservé du numéro de diapositive 3"/>
          <p:cNvSpPr>
            <a:spLocks noGrp="1"/>
          </p:cNvSpPr>
          <p:nvPr>
            <p:ph type="sldNum" sz="quarter" idx="12"/>
          </p:nvPr>
        </p:nvSpPr>
        <p:spPr/>
        <p:txBody>
          <a:bodyPr/>
          <a:lstStyle/>
          <a:p>
            <a:fld id="{D330D3D2-7BC9-45F2-99AA-37C18F069CB4}" type="slidenum">
              <a:rPr lang="fr-FR" smtClean="0"/>
              <a:pPr/>
              <a:t>54</a:t>
            </a:fld>
            <a:endParaRPr lang="fr-FR"/>
          </a:p>
        </p:txBody>
      </p:sp>
      <p:sp>
        <p:nvSpPr>
          <p:cNvPr id="5" name="Rectangle 4"/>
          <p:cNvSpPr/>
          <p:nvPr/>
        </p:nvSpPr>
        <p:spPr>
          <a:xfrm>
            <a:off x="-96688" y="1015819"/>
            <a:ext cx="12288688" cy="646331"/>
          </a:xfrm>
          <a:prstGeom prst="rect">
            <a:avLst/>
          </a:prstGeom>
        </p:spPr>
        <p:txBody>
          <a:bodyPr wrap="square">
            <a:spAutoFit/>
          </a:bodyPr>
          <a:lstStyle/>
          <a:p>
            <a:r>
              <a:rPr lang="fr-FR" b="1" dirty="0"/>
              <a:t>Tableau n°23 :	Etat de justification des subventions publiques accordées aux partis et formations politiques bénéficiaires et décisions de la Cour</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558706240"/>
              </p:ext>
            </p:extLst>
          </p:nvPr>
        </p:nvGraphicFramePr>
        <p:xfrm>
          <a:off x="0" y="1697241"/>
          <a:ext cx="12191999" cy="3286595"/>
        </p:xfrm>
        <a:graphic>
          <a:graphicData uri="http://schemas.openxmlformats.org/drawingml/2006/table">
            <a:tbl>
              <a:tblPr firstRow="1" firstCol="1" bandRow="1">
                <a:tableStyleId>{5C22544A-7EE6-4342-B048-85BDC9FD1C3A}</a:tableStyleId>
              </a:tblPr>
              <a:tblGrid>
                <a:gridCol w="523632">
                  <a:extLst>
                    <a:ext uri="{9D8B030D-6E8A-4147-A177-3AD203B41FA5}">
                      <a16:colId xmlns:a16="http://schemas.microsoft.com/office/drawing/2014/main" val="601340343"/>
                    </a:ext>
                  </a:extLst>
                </a:gridCol>
                <a:gridCol w="4210136">
                  <a:extLst>
                    <a:ext uri="{9D8B030D-6E8A-4147-A177-3AD203B41FA5}">
                      <a16:colId xmlns:a16="http://schemas.microsoft.com/office/drawing/2014/main" val="448319162"/>
                    </a:ext>
                  </a:extLst>
                </a:gridCol>
                <a:gridCol w="1729038">
                  <a:extLst>
                    <a:ext uri="{9D8B030D-6E8A-4147-A177-3AD203B41FA5}">
                      <a16:colId xmlns:a16="http://schemas.microsoft.com/office/drawing/2014/main" val="2337210381"/>
                    </a:ext>
                  </a:extLst>
                </a:gridCol>
                <a:gridCol w="1795808">
                  <a:extLst>
                    <a:ext uri="{9D8B030D-6E8A-4147-A177-3AD203B41FA5}">
                      <a16:colId xmlns:a16="http://schemas.microsoft.com/office/drawing/2014/main" val="928813002"/>
                    </a:ext>
                  </a:extLst>
                </a:gridCol>
                <a:gridCol w="3933385">
                  <a:extLst>
                    <a:ext uri="{9D8B030D-6E8A-4147-A177-3AD203B41FA5}">
                      <a16:colId xmlns:a16="http://schemas.microsoft.com/office/drawing/2014/main" val="1738042444"/>
                    </a:ext>
                  </a:extLst>
                </a:gridCol>
              </a:tblGrid>
              <a:tr h="290870">
                <a:tc>
                  <a:txBody>
                    <a:bodyPr/>
                    <a:lstStyle/>
                    <a:p>
                      <a:pPr algn="ctr" fontAlgn="b">
                        <a:lnSpc>
                          <a:spcPct val="107000"/>
                        </a:lnSpc>
                        <a:spcAft>
                          <a:spcPts val="0"/>
                        </a:spcAft>
                      </a:pPr>
                      <a:r>
                        <a:rPr lang="en-US" sz="1800" dirty="0">
                          <a:effectLst/>
                        </a:rPr>
                        <a:t>21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Alliance des Forces pour l’Alternance (AFA)</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11 299 954,070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11 299.954,070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9526426"/>
                  </a:ext>
                </a:extLst>
              </a:tr>
              <a:tr h="606370">
                <a:tc>
                  <a:txBody>
                    <a:bodyPr/>
                    <a:lstStyle/>
                    <a:p>
                      <a:pPr algn="ctr" fontAlgn="b">
                        <a:lnSpc>
                          <a:spcPct val="107000"/>
                        </a:lnSpc>
                        <a:spcAft>
                          <a:spcPts val="0"/>
                        </a:spcAft>
                      </a:pPr>
                      <a:r>
                        <a:rPr lang="en-US" sz="1800">
                          <a:effectLst/>
                        </a:rPr>
                        <a:t>22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Alliance des Générations pour la Renaissance (AGR)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2 204 869,086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2 204 869,086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1474949"/>
                  </a:ext>
                </a:extLst>
              </a:tr>
              <a:tr h="279193">
                <a:tc>
                  <a:txBody>
                    <a:bodyPr/>
                    <a:lstStyle/>
                    <a:p>
                      <a:pPr algn="ctr" fontAlgn="b">
                        <a:lnSpc>
                          <a:spcPct val="107000"/>
                        </a:lnSpc>
                        <a:spcAft>
                          <a:spcPts val="0"/>
                        </a:spcAft>
                      </a:pPr>
                      <a:r>
                        <a:rPr lang="en-US" sz="1800">
                          <a:effectLst/>
                        </a:rPr>
                        <a:t>23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Alliance pour la Paix et l’Intégrité (API)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183 739,0905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183 739,091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7342697"/>
                  </a:ext>
                </a:extLst>
              </a:tr>
              <a:tr h="606370">
                <a:tc>
                  <a:txBody>
                    <a:bodyPr/>
                    <a:lstStyle/>
                    <a:p>
                      <a:pPr algn="ctr" fontAlgn="b">
                        <a:lnSpc>
                          <a:spcPct val="107000"/>
                        </a:lnSpc>
                        <a:spcAft>
                          <a:spcPts val="0"/>
                        </a:spcAft>
                      </a:pPr>
                      <a:r>
                        <a:rPr lang="en-US" sz="1800">
                          <a:effectLst/>
                        </a:rPr>
                        <a:t>24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Burkina en marche </a:t>
                      </a:r>
                      <a:r>
                        <a:rPr lang="fr-FR" sz="1800" dirty="0" smtClean="0">
                          <a:effectLst/>
                        </a:rPr>
                        <a:t>pou </a:t>
                      </a:r>
                      <a:r>
                        <a:rPr lang="fr-FR" sz="1800" dirty="0">
                          <a:effectLst/>
                        </a:rPr>
                        <a:t>le Développement (BMD)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367 478,181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367 478,181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0821917"/>
                  </a:ext>
                </a:extLst>
              </a:tr>
              <a:tr h="279193">
                <a:tc>
                  <a:txBody>
                    <a:bodyPr/>
                    <a:lstStyle/>
                    <a:p>
                      <a:pPr algn="ctr" fontAlgn="b">
                        <a:lnSpc>
                          <a:spcPct val="107000"/>
                        </a:lnSpc>
                        <a:spcAft>
                          <a:spcPts val="0"/>
                        </a:spcAft>
                      </a:pPr>
                      <a:r>
                        <a:rPr lang="en-US" sz="1800">
                          <a:effectLst/>
                        </a:rPr>
                        <a:t>25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Burkina Uni pour le Développement (BUD)</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275 608,6357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275 608,636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0675307"/>
                  </a:ext>
                </a:extLst>
              </a:tr>
              <a:tr h="606370">
                <a:tc>
                  <a:txBody>
                    <a:bodyPr/>
                    <a:lstStyle/>
                    <a:p>
                      <a:pPr algn="ctr" fontAlgn="b">
                        <a:lnSpc>
                          <a:spcPct val="107000"/>
                        </a:lnSpc>
                        <a:spcAft>
                          <a:spcPts val="0"/>
                        </a:spcAft>
                      </a:pPr>
                      <a:r>
                        <a:rPr lang="en-US" sz="1800">
                          <a:effectLst/>
                        </a:rPr>
                        <a:t>26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Parti Démocratique pour l’Intégration et la Solidarité - Laafia (PDIS-LAAFIA)</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10 564 997,700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10 564 997,700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8945591"/>
                  </a:ext>
                </a:extLst>
              </a:tr>
              <a:tr h="286625">
                <a:tc>
                  <a:txBody>
                    <a:bodyPr/>
                    <a:lstStyle/>
                    <a:p>
                      <a:pPr algn="ctr" fontAlgn="b">
                        <a:lnSpc>
                          <a:spcPct val="107000"/>
                        </a:lnSpc>
                        <a:spcAft>
                          <a:spcPts val="0"/>
                        </a:spcAft>
                      </a:pPr>
                      <a:r>
                        <a:rPr lang="en-US" sz="1800">
                          <a:effectLst/>
                        </a:rPr>
                        <a:t>27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Parti de la Justice et du Développement (PJD)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5 787 781,350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5 787 781,350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0317684"/>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400971827"/>
              </p:ext>
            </p:extLst>
          </p:nvPr>
        </p:nvGraphicFramePr>
        <p:xfrm>
          <a:off x="3719" y="4897239"/>
          <a:ext cx="12188280" cy="2154368"/>
        </p:xfrm>
        <a:graphic>
          <a:graphicData uri="http://schemas.openxmlformats.org/drawingml/2006/table">
            <a:tbl>
              <a:tblPr firstRow="1" firstCol="1" bandRow="1">
                <a:tableStyleId>{5C22544A-7EE6-4342-B048-85BDC9FD1C3A}</a:tableStyleId>
              </a:tblPr>
              <a:tblGrid>
                <a:gridCol w="523472">
                  <a:extLst>
                    <a:ext uri="{9D8B030D-6E8A-4147-A177-3AD203B41FA5}">
                      <a16:colId xmlns:a16="http://schemas.microsoft.com/office/drawing/2014/main" val="1410840861"/>
                    </a:ext>
                  </a:extLst>
                </a:gridCol>
                <a:gridCol w="4208852">
                  <a:extLst>
                    <a:ext uri="{9D8B030D-6E8A-4147-A177-3AD203B41FA5}">
                      <a16:colId xmlns:a16="http://schemas.microsoft.com/office/drawing/2014/main" val="989890249"/>
                    </a:ext>
                  </a:extLst>
                </a:gridCol>
                <a:gridCol w="1728510">
                  <a:extLst>
                    <a:ext uri="{9D8B030D-6E8A-4147-A177-3AD203B41FA5}">
                      <a16:colId xmlns:a16="http://schemas.microsoft.com/office/drawing/2014/main" val="796972632"/>
                    </a:ext>
                  </a:extLst>
                </a:gridCol>
                <a:gridCol w="1795261">
                  <a:extLst>
                    <a:ext uri="{9D8B030D-6E8A-4147-A177-3AD203B41FA5}">
                      <a16:colId xmlns:a16="http://schemas.microsoft.com/office/drawing/2014/main" val="2167940680"/>
                    </a:ext>
                  </a:extLst>
                </a:gridCol>
                <a:gridCol w="3932185">
                  <a:extLst>
                    <a:ext uri="{9D8B030D-6E8A-4147-A177-3AD203B41FA5}">
                      <a16:colId xmlns:a16="http://schemas.microsoft.com/office/drawing/2014/main" val="3774124793"/>
                    </a:ext>
                  </a:extLst>
                </a:gridCol>
              </a:tblGrid>
              <a:tr h="490190">
                <a:tc>
                  <a:txBody>
                    <a:bodyPr/>
                    <a:lstStyle/>
                    <a:p>
                      <a:pPr algn="ctr" fontAlgn="b">
                        <a:lnSpc>
                          <a:spcPct val="107000"/>
                        </a:lnSpc>
                        <a:spcAft>
                          <a:spcPts val="0"/>
                        </a:spcAft>
                      </a:pPr>
                      <a:r>
                        <a:rPr lang="en-US" sz="1800" dirty="0">
                          <a:effectLst/>
                        </a:rPr>
                        <a:t>28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l" defTabSz="914400" rtl="0" eaLnBrk="1" fontAlgn="b" latinLnBrk="0" hangingPunct="1">
                        <a:lnSpc>
                          <a:spcPct val="107000"/>
                        </a:lnSpc>
                        <a:spcAft>
                          <a:spcPts val="0"/>
                        </a:spcAft>
                      </a:pPr>
                      <a:r>
                        <a:rPr lang="fr-FR" sz="1800" kern="1200" dirty="0">
                          <a:solidFill>
                            <a:schemeClr val="dk1"/>
                          </a:solidFill>
                          <a:effectLst/>
                          <a:latin typeface="+mn-lt"/>
                          <a:ea typeface="+mn-ea"/>
                          <a:cs typeface="+mn-cs"/>
                        </a:rPr>
                        <a:t>Parti Patriotique des Jeunes Républicains (PPJR)</a:t>
                      </a:r>
                    </a:p>
                  </a:txBody>
                  <a:tcPr marL="68580" marR="68580" marT="0" marB="0" anchor="ctr"/>
                </a:tc>
                <a:tc>
                  <a:txBody>
                    <a:bodyPr/>
                    <a:lstStyle/>
                    <a:p>
                      <a:pPr marL="0" algn="l" defTabSz="914400" rtl="0" eaLnBrk="1" fontAlgn="b" latinLnBrk="0" hangingPunct="1">
                        <a:lnSpc>
                          <a:spcPct val="107000"/>
                        </a:lnSpc>
                        <a:spcAft>
                          <a:spcPts val="0"/>
                        </a:spcAft>
                      </a:pPr>
                      <a:r>
                        <a:rPr lang="fr-FR" sz="1800" kern="120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1 194.304,088</a:t>
                      </a:r>
                      <a:endParaRPr lang="fr-FR" sz="1800" kern="1200" dirty="0">
                        <a:solidFill>
                          <a:schemeClr val="dk1"/>
                        </a:solidFill>
                        <a:effectLst/>
                        <a:latin typeface="+mn-lt"/>
                        <a:ea typeface="+mn-ea"/>
                        <a:cs typeface="+mn-cs"/>
                      </a:endParaRPr>
                    </a:p>
                  </a:txBody>
                  <a:tcPr marL="68580" marR="68580" marT="0" marB="0" anchor="ctr"/>
                </a:tc>
                <a:tc>
                  <a:txBody>
                    <a:bodyPr/>
                    <a:lstStyle/>
                    <a:p>
                      <a:pPr marL="0" algn="l" defTabSz="914400" rtl="0" eaLnBrk="1" fontAlgn="b" latinLnBrk="0" hangingPunct="1">
                        <a:lnSpc>
                          <a:spcPct val="107000"/>
                        </a:lnSpc>
                        <a:spcAft>
                          <a:spcPts val="0"/>
                        </a:spcAft>
                      </a:pPr>
                      <a:r>
                        <a:rPr lang="en-US" sz="1800" kern="1200" dirty="0">
                          <a:solidFill>
                            <a:schemeClr val="dk1"/>
                          </a:solidFill>
                          <a:effectLst/>
                          <a:latin typeface="+mn-lt"/>
                          <a:ea typeface="+mn-ea"/>
                          <a:cs typeface="+mn-cs"/>
                        </a:rPr>
                        <a:t> 1 194 304,088</a:t>
                      </a:r>
                      <a:endParaRPr lang="fr-FR" sz="1800" kern="1200" dirty="0">
                        <a:solidFill>
                          <a:schemeClr val="dk1"/>
                        </a:solidFill>
                        <a:effectLst/>
                        <a:latin typeface="+mn-lt"/>
                        <a:ea typeface="+mn-ea"/>
                        <a:cs typeface="+mn-cs"/>
                      </a:endParaRPr>
                    </a:p>
                  </a:txBody>
                  <a:tcPr marL="68580" marR="68580" marT="0" marB="0" anchor="ctr"/>
                </a:tc>
                <a:tc>
                  <a:txBody>
                    <a:bodyPr/>
                    <a:lstStyle/>
                    <a:p>
                      <a:pPr marL="0" algn="l" defTabSz="914400" rtl="0" eaLnBrk="1" fontAlgn="b" latinLnBrk="0" hangingPunct="1">
                        <a:lnSpc>
                          <a:spcPct val="107000"/>
                        </a:lnSpc>
                        <a:spcAft>
                          <a:spcPts val="0"/>
                        </a:spcAft>
                      </a:pPr>
                      <a:r>
                        <a:rPr lang="fr-FR" sz="1800" kern="1200" dirty="0">
                          <a:solidFill>
                            <a:schemeClr val="dk1"/>
                          </a:solidFill>
                          <a:effectLst/>
                          <a:latin typeface="+mn-lt"/>
                          <a:ea typeface="+mn-ea"/>
                          <a:cs typeface="+mn-cs"/>
                        </a:rPr>
                        <a:t>Exclu de subventions publiques</a:t>
                      </a:r>
                    </a:p>
                  </a:txBody>
                  <a:tcPr marL="68580" marR="68580" marT="0" marB="0" anchor="ctr"/>
                </a:tc>
                <a:extLst>
                  <a:ext uri="{0D108BD9-81ED-4DB2-BD59-A6C34878D82A}">
                    <a16:rowId xmlns:a16="http://schemas.microsoft.com/office/drawing/2014/main" val="219556532"/>
                  </a:ext>
                </a:extLst>
              </a:tr>
              <a:tr h="490190">
                <a:tc>
                  <a:txBody>
                    <a:bodyPr/>
                    <a:lstStyle/>
                    <a:p>
                      <a:pPr algn="ctr" fontAlgn="b">
                        <a:lnSpc>
                          <a:spcPct val="107000"/>
                        </a:lnSpc>
                        <a:spcAft>
                          <a:spcPts val="0"/>
                        </a:spcAft>
                      </a:pPr>
                      <a:r>
                        <a:rPr lang="en-US" sz="1800">
                          <a:effectLst/>
                        </a:rPr>
                        <a:t>29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Parti du Regroupement Africain (PRA)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 </a:t>
                      </a:r>
                      <a:r>
                        <a:rPr lang="en-US" sz="1800" dirty="0">
                          <a:effectLst/>
                        </a:rPr>
                        <a:t>183 739,0905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183 739,091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3579104"/>
                  </a:ext>
                </a:extLst>
              </a:tr>
              <a:tr h="490190">
                <a:tc>
                  <a:txBody>
                    <a:bodyPr/>
                    <a:lstStyle/>
                    <a:p>
                      <a:pPr algn="ctr" fontAlgn="b">
                        <a:lnSpc>
                          <a:spcPct val="107000"/>
                        </a:lnSpc>
                        <a:spcAft>
                          <a:spcPts val="0"/>
                        </a:spcAft>
                      </a:pPr>
                      <a:r>
                        <a:rPr lang="en-US" sz="1800">
                          <a:effectLst/>
                        </a:rPr>
                        <a:t>30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Parti pour le Renouveau Démocratique (PRD)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 </a:t>
                      </a:r>
                      <a:r>
                        <a:rPr lang="en-US" sz="1800" dirty="0">
                          <a:effectLst/>
                        </a:rPr>
                        <a:t>3 399.173,174</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3 399 173,174</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9336170"/>
                  </a:ext>
                </a:extLst>
              </a:tr>
              <a:tr h="490190">
                <a:tc>
                  <a:txBody>
                    <a:bodyPr/>
                    <a:lstStyle/>
                    <a:p>
                      <a:pPr algn="ctr" fontAlgn="b">
                        <a:lnSpc>
                          <a:spcPct val="107000"/>
                        </a:lnSpc>
                        <a:spcAft>
                          <a:spcPts val="0"/>
                        </a:spcAft>
                      </a:pPr>
                      <a:r>
                        <a:rPr lang="en-US" sz="1800">
                          <a:effectLst/>
                        </a:rPr>
                        <a:t>31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Parti pour le Travail et la Démocratie (PTD)</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 </a:t>
                      </a:r>
                      <a:r>
                        <a:rPr lang="en-US" sz="1800" dirty="0">
                          <a:effectLst/>
                        </a:rPr>
                        <a:t>3 950 390,446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3 950 390,446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9632810"/>
                  </a:ext>
                </a:extLst>
              </a:tr>
            </a:tbl>
          </a:graphicData>
        </a:graphic>
      </p:graphicFrame>
    </p:spTree>
    <p:extLst>
      <p:ext uri="{BB962C8B-B14F-4D97-AF65-F5344CB8AC3E}">
        <p14:creationId xmlns:p14="http://schemas.microsoft.com/office/powerpoint/2010/main" val="2362175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36" y="0"/>
            <a:ext cx="12175232" cy="980728"/>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b="1" dirty="0"/>
              <a:t>Les partis et formations politiques ayant bénéficié de subvention pour la campagne des élections législatives de </a:t>
            </a:r>
            <a:r>
              <a:rPr lang="fr-FR" sz="2400" b="1" dirty="0" smtClean="0"/>
              <a:t>2020</a:t>
            </a:r>
            <a:r>
              <a:rPr lang="fr-FR" sz="2400" dirty="0"/>
              <a:t/>
            </a:r>
            <a:br>
              <a:rPr lang="fr-FR" sz="2400" dirty="0"/>
            </a:br>
            <a:endParaRPr lang="fr-FR" sz="2400" i="1" dirty="0"/>
          </a:p>
        </p:txBody>
      </p:sp>
      <p:sp>
        <p:nvSpPr>
          <p:cNvPr id="4" name="Espace réservé du numéro de diapositive 3"/>
          <p:cNvSpPr>
            <a:spLocks noGrp="1"/>
          </p:cNvSpPr>
          <p:nvPr>
            <p:ph type="sldNum" sz="quarter" idx="12"/>
          </p:nvPr>
        </p:nvSpPr>
        <p:spPr/>
        <p:txBody>
          <a:bodyPr/>
          <a:lstStyle/>
          <a:p>
            <a:fld id="{D330D3D2-7BC9-45F2-99AA-37C18F069CB4}" type="slidenum">
              <a:rPr lang="fr-FR" smtClean="0"/>
              <a:pPr/>
              <a:t>55</a:t>
            </a:fld>
            <a:endParaRPr lang="fr-FR"/>
          </a:p>
        </p:txBody>
      </p:sp>
      <p:sp>
        <p:nvSpPr>
          <p:cNvPr id="5" name="Rectangle 4"/>
          <p:cNvSpPr/>
          <p:nvPr/>
        </p:nvSpPr>
        <p:spPr>
          <a:xfrm>
            <a:off x="-96688" y="1015819"/>
            <a:ext cx="12288688" cy="646331"/>
          </a:xfrm>
          <a:prstGeom prst="rect">
            <a:avLst/>
          </a:prstGeom>
        </p:spPr>
        <p:txBody>
          <a:bodyPr wrap="square">
            <a:spAutoFit/>
          </a:bodyPr>
          <a:lstStyle/>
          <a:p>
            <a:r>
              <a:rPr lang="fr-FR" b="1" dirty="0"/>
              <a:t>Tableau n°23 :	Etat de justification des subventions publiques accordées aux partis et formations politiques bénéficiaires et décisions de la Cour</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2299197371"/>
              </p:ext>
            </p:extLst>
          </p:nvPr>
        </p:nvGraphicFramePr>
        <p:xfrm>
          <a:off x="0" y="1725898"/>
          <a:ext cx="12191999" cy="5132103"/>
        </p:xfrm>
        <a:graphic>
          <a:graphicData uri="http://schemas.openxmlformats.org/drawingml/2006/table">
            <a:tbl>
              <a:tblPr firstRow="1" firstCol="1" bandRow="1">
                <a:tableStyleId>{5C22544A-7EE6-4342-B048-85BDC9FD1C3A}</a:tableStyleId>
              </a:tblPr>
              <a:tblGrid>
                <a:gridCol w="523632">
                  <a:extLst>
                    <a:ext uri="{9D8B030D-6E8A-4147-A177-3AD203B41FA5}">
                      <a16:colId xmlns:a16="http://schemas.microsoft.com/office/drawing/2014/main" val="500910908"/>
                    </a:ext>
                  </a:extLst>
                </a:gridCol>
                <a:gridCol w="4210136">
                  <a:extLst>
                    <a:ext uri="{9D8B030D-6E8A-4147-A177-3AD203B41FA5}">
                      <a16:colId xmlns:a16="http://schemas.microsoft.com/office/drawing/2014/main" val="1543291719"/>
                    </a:ext>
                  </a:extLst>
                </a:gridCol>
                <a:gridCol w="1729038">
                  <a:extLst>
                    <a:ext uri="{9D8B030D-6E8A-4147-A177-3AD203B41FA5}">
                      <a16:colId xmlns:a16="http://schemas.microsoft.com/office/drawing/2014/main" val="3217515458"/>
                    </a:ext>
                  </a:extLst>
                </a:gridCol>
                <a:gridCol w="1795808">
                  <a:extLst>
                    <a:ext uri="{9D8B030D-6E8A-4147-A177-3AD203B41FA5}">
                      <a16:colId xmlns:a16="http://schemas.microsoft.com/office/drawing/2014/main" val="3967290146"/>
                    </a:ext>
                  </a:extLst>
                </a:gridCol>
                <a:gridCol w="3933385">
                  <a:extLst>
                    <a:ext uri="{9D8B030D-6E8A-4147-A177-3AD203B41FA5}">
                      <a16:colId xmlns:a16="http://schemas.microsoft.com/office/drawing/2014/main" val="2172362410"/>
                    </a:ext>
                  </a:extLst>
                </a:gridCol>
              </a:tblGrid>
              <a:tr h="590832">
                <a:tc>
                  <a:txBody>
                    <a:bodyPr/>
                    <a:lstStyle/>
                    <a:p>
                      <a:pPr algn="ctr" fontAlgn="b">
                        <a:lnSpc>
                          <a:spcPct val="107000"/>
                        </a:lnSpc>
                        <a:spcAft>
                          <a:spcPts val="0"/>
                        </a:spcAft>
                      </a:pPr>
                      <a:r>
                        <a:rPr lang="en-US" sz="1800" dirty="0">
                          <a:effectLst/>
                        </a:rPr>
                        <a:t>32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Rassemblement des Burkinabè pour le Progrès (RBP)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5 420 303,169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5 420 303,169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7674114"/>
                  </a:ext>
                </a:extLst>
              </a:tr>
              <a:tr h="295416">
                <a:tc>
                  <a:txBody>
                    <a:bodyPr/>
                    <a:lstStyle/>
                    <a:p>
                      <a:pPr algn="ctr" fontAlgn="b">
                        <a:lnSpc>
                          <a:spcPct val="107000"/>
                        </a:lnSpc>
                        <a:spcAft>
                          <a:spcPts val="0"/>
                        </a:spcAft>
                      </a:pPr>
                      <a:r>
                        <a:rPr lang="en-US" sz="1800">
                          <a:effectLst/>
                        </a:rPr>
                        <a:t>33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Rassemblement pour le Burkina (RPB)</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2 021 129,995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2 021 129,995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7909653"/>
                  </a:ext>
                </a:extLst>
              </a:tr>
              <a:tr h="590832">
                <a:tc>
                  <a:txBody>
                    <a:bodyPr/>
                    <a:lstStyle/>
                    <a:p>
                      <a:pPr algn="ctr" fontAlgn="b">
                        <a:lnSpc>
                          <a:spcPct val="107000"/>
                        </a:lnSpc>
                        <a:spcAft>
                          <a:spcPts val="0"/>
                        </a:spcAft>
                      </a:pPr>
                      <a:r>
                        <a:rPr lang="en-US" sz="1800">
                          <a:effectLst/>
                        </a:rPr>
                        <a:t>34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Rassemblement des Patriotes pour le Renouveau (RPR)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5 052 824,989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5 052 824,989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5314529"/>
                  </a:ext>
                </a:extLst>
              </a:tr>
              <a:tr h="295416">
                <a:tc>
                  <a:txBody>
                    <a:bodyPr/>
                    <a:lstStyle/>
                    <a:p>
                      <a:pPr algn="ctr" fontAlgn="b">
                        <a:lnSpc>
                          <a:spcPct val="107000"/>
                        </a:lnSpc>
                        <a:spcAft>
                          <a:spcPts val="0"/>
                        </a:spcAft>
                      </a:pPr>
                      <a:r>
                        <a:rPr lang="en-US" sz="1800">
                          <a:effectLst/>
                        </a:rPr>
                        <a:t>35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Union pour le Développement Social (UDS)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367 478,181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367 478,181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6847563"/>
                  </a:ext>
                </a:extLst>
              </a:tr>
              <a:tr h="590832">
                <a:tc>
                  <a:txBody>
                    <a:bodyPr/>
                    <a:lstStyle/>
                    <a:p>
                      <a:pPr algn="ctr" fontAlgn="b">
                        <a:lnSpc>
                          <a:spcPct val="107000"/>
                        </a:lnSpc>
                        <a:spcAft>
                          <a:spcPts val="0"/>
                        </a:spcAft>
                      </a:pPr>
                      <a:r>
                        <a:rPr lang="en-US" sz="1800">
                          <a:effectLst/>
                        </a:rPr>
                        <a:t>36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Mouvement pour la Défense de la Démocratie (RI/MDD)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 </a:t>
                      </a:r>
                      <a:r>
                        <a:rPr lang="en-US" sz="1800" dirty="0">
                          <a:effectLst/>
                        </a:rPr>
                        <a:t>367 478,181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367 478,181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4200289"/>
                  </a:ext>
                </a:extLst>
              </a:tr>
              <a:tr h="295416">
                <a:tc>
                  <a:txBody>
                    <a:bodyPr/>
                    <a:lstStyle/>
                    <a:p>
                      <a:pPr algn="ctr" fontAlgn="b">
                        <a:lnSpc>
                          <a:spcPct val="107000"/>
                        </a:lnSpc>
                        <a:spcAft>
                          <a:spcPts val="0"/>
                        </a:spcAft>
                      </a:pPr>
                      <a:r>
                        <a:rPr lang="en-US" sz="1800">
                          <a:effectLst/>
                        </a:rPr>
                        <a:t>37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Parti Indépendant du Burkina (PIB)</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 </a:t>
                      </a:r>
                      <a:r>
                        <a:rPr lang="en-US" sz="1800" dirty="0">
                          <a:effectLst/>
                        </a:rPr>
                        <a:t>2 939 825,448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2 939 825,448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3126183"/>
                  </a:ext>
                </a:extLst>
              </a:tr>
              <a:tr h="590832">
                <a:tc>
                  <a:txBody>
                    <a:bodyPr/>
                    <a:lstStyle/>
                    <a:p>
                      <a:pPr algn="ctr" fontAlgn="b">
                        <a:lnSpc>
                          <a:spcPct val="107000"/>
                        </a:lnSpc>
                        <a:spcAft>
                          <a:spcPts val="0"/>
                        </a:spcAft>
                      </a:pPr>
                      <a:r>
                        <a:rPr lang="en-US" sz="1800">
                          <a:effectLst/>
                        </a:rPr>
                        <a:t>38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Union pour la Démocratie et le Développement (UDD)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183 739,0905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183 739,091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250160"/>
                  </a:ext>
                </a:extLst>
              </a:tr>
              <a:tr h="695100">
                <a:tc>
                  <a:txBody>
                    <a:bodyPr/>
                    <a:lstStyle/>
                    <a:p>
                      <a:pPr algn="ctr" fontAlgn="b">
                        <a:lnSpc>
                          <a:spcPct val="107000"/>
                        </a:lnSpc>
                        <a:spcAft>
                          <a:spcPts val="0"/>
                        </a:spcAft>
                      </a:pPr>
                      <a:r>
                        <a:rPr lang="en-US" sz="1800">
                          <a:effectLst/>
                        </a:rPr>
                        <a:t>39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Mouvement pour la Réconciliation et le Renouveau du Faso (MRF)</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367 478,181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367 478,181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9673147"/>
                  </a:ext>
                </a:extLst>
              </a:tr>
              <a:tr h="301179">
                <a:tc>
                  <a:txBody>
                    <a:bodyPr/>
                    <a:lstStyle/>
                    <a:p>
                      <a:pPr algn="ctr" fontAlgn="b">
                        <a:lnSpc>
                          <a:spcPct val="107000"/>
                        </a:lnSpc>
                        <a:spcAft>
                          <a:spcPts val="0"/>
                        </a:spcAft>
                      </a:pPr>
                      <a:r>
                        <a:rPr lang="en-US" sz="1800">
                          <a:effectLst/>
                        </a:rPr>
                        <a:t>40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ctr">
                        <a:lnSpc>
                          <a:spcPct val="107000"/>
                        </a:lnSpc>
                        <a:spcAft>
                          <a:spcPts val="0"/>
                        </a:spcAft>
                      </a:pPr>
                      <a:r>
                        <a:rPr lang="en-US" sz="1800">
                          <a:effectLst/>
                        </a:rPr>
                        <a:t>Notre Cause Commune (NCC)</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4 317 868,627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4 317 868,627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7780953"/>
                  </a:ext>
                </a:extLst>
              </a:tr>
              <a:tr h="886248">
                <a:tc>
                  <a:txBody>
                    <a:bodyPr/>
                    <a:lstStyle/>
                    <a:p>
                      <a:pPr algn="ctr" fontAlgn="b">
                        <a:lnSpc>
                          <a:spcPct val="107000"/>
                        </a:lnSpc>
                        <a:spcAft>
                          <a:spcPts val="0"/>
                        </a:spcAft>
                      </a:pPr>
                      <a:r>
                        <a:rPr lang="en-US" sz="1800">
                          <a:effectLst/>
                        </a:rPr>
                        <a:t>41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Parti du Rassemblement pour la Démocratie Intègre et la Solidarité (PARADIS)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 </a:t>
                      </a:r>
                      <a:r>
                        <a:rPr lang="en-US" sz="1800" dirty="0">
                          <a:effectLst/>
                        </a:rPr>
                        <a:t>918 695,4525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918 695,453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0907722"/>
                  </a:ext>
                </a:extLst>
              </a:tr>
            </a:tbl>
          </a:graphicData>
        </a:graphic>
      </p:graphicFrame>
    </p:spTree>
    <p:extLst>
      <p:ext uri="{BB962C8B-B14F-4D97-AF65-F5344CB8AC3E}">
        <p14:creationId xmlns:p14="http://schemas.microsoft.com/office/powerpoint/2010/main" val="32791678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36" y="0"/>
            <a:ext cx="12175232" cy="980728"/>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400" b="1" dirty="0"/>
              <a:t>Les partis et formations politiques ayant bénéficié de subvention pour la campagne des élections législatives de </a:t>
            </a:r>
            <a:r>
              <a:rPr lang="fr-FR" sz="2400" b="1" dirty="0" smtClean="0"/>
              <a:t>2020</a:t>
            </a:r>
            <a:r>
              <a:rPr lang="fr-FR" sz="2400" dirty="0"/>
              <a:t/>
            </a:r>
            <a:br>
              <a:rPr lang="fr-FR" sz="2400" dirty="0"/>
            </a:br>
            <a:endParaRPr lang="fr-FR" sz="2400" i="1" dirty="0"/>
          </a:p>
        </p:txBody>
      </p:sp>
      <p:sp>
        <p:nvSpPr>
          <p:cNvPr id="4" name="Espace réservé du numéro de diapositive 3"/>
          <p:cNvSpPr>
            <a:spLocks noGrp="1"/>
          </p:cNvSpPr>
          <p:nvPr>
            <p:ph type="sldNum" sz="quarter" idx="12"/>
          </p:nvPr>
        </p:nvSpPr>
        <p:spPr/>
        <p:txBody>
          <a:bodyPr/>
          <a:lstStyle/>
          <a:p>
            <a:fld id="{D330D3D2-7BC9-45F2-99AA-37C18F069CB4}" type="slidenum">
              <a:rPr lang="fr-FR" smtClean="0"/>
              <a:pPr/>
              <a:t>56</a:t>
            </a:fld>
            <a:endParaRPr lang="fr-FR"/>
          </a:p>
        </p:txBody>
      </p:sp>
      <p:sp>
        <p:nvSpPr>
          <p:cNvPr id="5" name="Rectangle 4"/>
          <p:cNvSpPr/>
          <p:nvPr/>
        </p:nvSpPr>
        <p:spPr>
          <a:xfrm>
            <a:off x="-96688" y="1015819"/>
            <a:ext cx="12288688" cy="646331"/>
          </a:xfrm>
          <a:prstGeom prst="rect">
            <a:avLst/>
          </a:prstGeom>
        </p:spPr>
        <p:txBody>
          <a:bodyPr wrap="square">
            <a:spAutoFit/>
          </a:bodyPr>
          <a:lstStyle/>
          <a:p>
            <a:r>
              <a:rPr lang="fr-FR" b="1" dirty="0"/>
              <a:t>Tableau n°23 :	Etat de justification des subventions publiques accordées aux partis et formations politiques bénéficiaires et décisions de la Cour</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551138426"/>
              </p:ext>
            </p:extLst>
          </p:nvPr>
        </p:nvGraphicFramePr>
        <p:xfrm>
          <a:off x="0" y="1662150"/>
          <a:ext cx="12192001" cy="1766851"/>
        </p:xfrm>
        <a:graphic>
          <a:graphicData uri="http://schemas.openxmlformats.org/drawingml/2006/table">
            <a:tbl>
              <a:tblPr firstRow="1" firstCol="1" bandRow="1">
                <a:tableStyleId>{5C22544A-7EE6-4342-B048-85BDC9FD1C3A}</a:tableStyleId>
              </a:tblPr>
              <a:tblGrid>
                <a:gridCol w="523632">
                  <a:extLst>
                    <a:ext uri="{9D8B030D-6E8A-4147-A177-3AD203B41FA5}">
                      <a16:colId xmlns:a16="http://schemas.microsoft.com/office/drawing/2014/main" val="2579020741"/>
                    </a:ext>
                  </a:extLst>
                </a:gridCol>
                <a:gridCol w="4210137">
                  <a:extLst>
                    <a:ext uri="{9D8B030D-6E8A-4147-A177-3AD203B41FA5}">
                      <a16:colId xmlns:a16="http://schemas.microsoft.com/office/drawing/2014/main" val="3530521579"/>
                    </a:ext>
                  </a:extLst>
                </a:gridCol>
                <a:gridCol w="1729038">
                  <a:extLst>
                    <a:ext uri="{9D8B030D-6E8A-4147-A177-3AD203B41FA5}">
                      <a16:colId xmlns:a16="http://schemas.microsoft.com/office/drawing/2014/main" val="2033872769"/>
                    </a:ext>
                  </a:extLst>
                </a:gridCol>
                <a:gridCol w="1795809">
                  <a:extLst>
                    <a:ext uri="{9D8B030D-6E8A-4147-A177-3AD203B41FA5}">
                      <a16:colId xmlns:a16="http://schemas.microsoft.com/office/drawing/2014/main" val="734158850"/>
                    </a:ext>
                  </a:extLst>
                </a:gridCol>
                <a:gridCol w="3933385">
                  <a:extLst>
                    <a:ext uri="{9D8B030D-6E8A-4147-A177-3AD203B41FA5}">
                      <a16:colId xmlns:a16="http://schemas.microsoft.com/office/drawing/2014/main" val="3856606118"/>
                    </a:ext>
                  </a:extLst>
                </a:gridCol>
              </a:tblGrid>
              <a:tr h="366795">
                <a:tc>
                  <a:txBody>
                    <a:bodyPr/>
                    <a:lstStyle/>
                    <a:p>
                      <a:pPr algn="ctr" fontAlgn="b">
                        <a:lnSpc>
                          <a:spcPct val="107000"/>
                        </a:lnSpc>
                        <a:spcAft>
                          <a:spcPts val="0"/>
                        </a:spcAft>
                      </a:pPr>
                      <a:r>
                        <a:rPr lang="en-US" sz="1800" dirty="0">
                          <a:effectLst/>
                        </a:rPr>
                        <a:t>42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Parti de la Renaissance Nationale (PAREN)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 </a:t>
                      </a:r>
                      <a:r>
                        <a:rPr lang="en-US" sz="1800">
                          <a:effectLst/>
                        </a:rPr>
                        <a:t>5 971 520,441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5 971 520,441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293066"/>
                  </a:ext>
                </a:extLst>
              </a:tr>
              <a:tr h="366795">
                <a:tc>
                  <a:txBody>
                    <a:bodyPr/>
                    <a:lstStyle/>
                    <a:p>
                      <a:pPr algn="ctr" fontAlgn="b">
                        <a:lnSpc>
                          <a:spcPct val="107000"/>
                        </a:lnSpc>
                        <a:spcAft>
                          <a:spcPts val="0"/>
                        </a:spcAft>
                      </a:pPr>
                      <a:r>
                        <a:rPr lang="en-US" sz="1800">
                          <a:effectLst/>
                        </a:rPr>
                        <a:t>43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Parti pour la Cohésion Nationale (PCN)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 </a:t>
                      </a:r>
                      <a:r>
                        <a:rPr lang="en-US" sz="1800" dirty="0">
                          <a:effectLst/>
                        </a:rPr>
                        <a:t>1 561 782,269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a:effectLst/>
                        </a:rPr>
                        <a:t> 1 561 782,269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3407979"/>
                  </a:ext>
                </a:extLst>
              </a:tr>
              <a:tr h="366795">
                <a:tc>
                  <a:txBody>
                    <a:bodyPr/>
                    <a:lstStyle/>
                    <a:p>
                      <a:pPr algn="ctr" fontAlgn="b">
                        <a:lnSpc>
                          <a:spcPct val="107000"/>
                        </a:lnSpc>
                        <a:spcAft>
                          <a:spcPts val="0"/>
                        </a:spcAft>
                      </a:pPr>
                      <a:r>
                        <a:rPr lang="en-US" sz="1800">
                          <a:effectLst/>
                        </a:rPr>
                        <a:t>44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ctr">
                        <a:lnSpc>
                          <a:spcPct val="107000"/>
                        </a:lnSpc>
                        <a:spcAft>
                          <a:spcPts val="0"/>
                        </a:spcAft>
                      </a:pPr>
                      <a:r>
                        <a:rPr lang="fr-FR" sz="1800">
                          <a:effectLst/>
                        </a:rPr>
                        <a:t>Parti des Démocrates du Faso (PDF)</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 </a:t>
                      </a:r>
                      <a:r>
                        <a:rPr lang="en-US" sz="1800" dirty="0">
                          <a:effectLst/>
                        </a:rPr>
                        <a:t>1 745 521,360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1 745 521,360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5713982"/>
                  </a:ext>
                </a:extLst>
              </a:tr>
              <a:tr h="666466">
                <a:tc>
                  <a:txBody>
                    <a:bodyPr/>
                    <a:lstStyle/>
                    <a:p>
                      <a:pPr algn="ctr" fontAlgn="b">
                        <a:lnSpc>
                          <a:spcPct val="107000"/>
                        </a:lnSpc>
                        <a:spcAft>
                          <a:spcPts val="0"/>
                        </a:spcAft>
                      </a:pPr>
                      <a:r>
                        <a:rPr lang="en-US" sz="1800">
                          <a:effectLst/>
                        </a:rPr>
                        <a:t>45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ctr">
                        <a:lnSpc>
                          <a:spcPct val="107000"/>
                        </a:lnSpc>
                        <a:spcAft>
                          <a:spcPts val="0"/>
                        </a:spcAft>
                      </a:pPr>
                      <a:r>
                        <a:rPr lang="fr-FR" sz="1800" dirty="0">
                          <a:effectLst/>
                        </a:rPr>
                        <a:t>Alliance Travailliste pour le Développement (ATD)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6 982 085,439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6 982085,439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4117127"/>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852606958"/>
              </p:ext>
            </p:extLst>
          </p:nvPr>
        </p:nvGraphicFramePr>
        <p:xfrm>
          <a:off x="0" y="3429001"/>
          <a:ext cx="12192001" cy="2016223"/>
        </p:xfrm>
        <a:graphic>
          <a:graphicData uri="http://schemas.openxmlformats.org/drawingml/2006/table">
            <a:tbl>
              <a:tblPr firstRow="1" firstCol="1" bandRow="1">
                <a:tableStyleId>{5C22544A-7EE6-4342-B048-85BDC9FD1C3A}</a:tableStyleId>
              </a:tblPr>
              <a:tblGrid>
                <a:gridCol w="523632">
                  <a:extLst>
                    <a:ext uri="{9D8B030D-6E8A-4147-A177-3AD203B41FA5}">
                      <a16:colId xmlns:a16="http://schemas.microsoft.com/office/drawing/2014/main" val="4260977897"/>
                    </a:ext>
                  </a:extLst>
                </a:gridCol>
                <a:gridCol w="4210137">
                  <a:extLst>
                    <a:ext uri="{9D8B030D-6E8A-4147-A177-3AD203B41FA5}">
                      <a16:colId xmlns:a16="http://schemas.microsoft.com/office/drawing/2014/main" val="3039889506"/>
                    </a:ext>
                  </a:extLst>
                </a:gridCol>
                <a:gridCol w="1729038">
                  <a:extLst>
                    <a:ext uri="{9D8B030D-6E8A-4147-A177-3AD203B41FA5}">
                      <a16:colId xmlns:a16="http://schemas.microsoft.com/office/drawing/2014/main" val="1214712862"/>
                    </a:ext>
                  </a:extLst>
                </a:gridCol>
                <a:gridCol w="1795809">
                  <a:extLst>
                    <a:ext uri="{9D8B030D-6E8A-4147-A177-3AD203B41FA5}">
                      <a16:colId xmlns:a16="http://schemas.microsoft.com/office/drawing/2014/main" val="2773886363"/>
                    </a:ext>
                  </a:extLst>
                </a:gridCol>
                <a:gridCol w="3933385">
                  <a:extLst>
                    <a:ext uri="{9D8B030D-6E8A-4147-A177-3AD203B41FA5}">
                      <a16:colId xmlns:a16="http://schemas.microsoft.com/office/drawing/2014/main" val="2170522065"/>
                    </a:ext>
                  </a:extLst>
                </a:gridCol>
              </a:tblGrid>
              <a:tr h="677079">
                <a:tc>
                  <a:txBody>
                    <a:bodyPr/>
                    <a:lstStyle/>
                    <a:p>
                      <a:pPr algn="ctr" fontAlgn="b">
                        <a:lnSpc>
                          <a:spcPct val="107000"/>
                        </a:lnSpc>
                        <a:spcAft>
                          <a:spcPts val="0"/>
                        </a:spcAft>
                      </a:pPr>
                      <a:r>
                        <a:rPr lang="en-US" sz="1800" dirty="0">
                          <a:effectLst/>
                        </a:rPr>
                        <a:t>46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ctr">
                        <a:lnSpc>
                          <a:spcPct val="107000"/>
                        </a:lnSpc>
                        <a:spcAft>
                          <a:spcPts val="0"/>
                        </a:spcAft>
                      </a:pPr>
                      <a:r>
                        <a:rPr lang="fr-FR" sz="1800" dirty="0">
                          <a:effectLst/>
                        </a:rPr>
                        <a:t>Mouvement Agir Ensemble pour le Burkina Faso (AGIR ENSEMBLE)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9 554 432,706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9 554 432,706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247366"/>
                  </a:ext>
                </a:extLst>
              </a:tr>
              <a:tr h="677079">
                <a:tc>
                  <a:txBody>
                    <a:bodyPr/>
                    <a:lstStyle/>
                    <a:p>
                      <a:pPr algn="ctr" fontAlgn="b">
                        <a:lnSpc>
                          <a:spcPct val="107000"/>
                        </a:lnSpc>
                        <a:spcAft>
                          <a:spcPts val="0"/>
                        </a:spcAft>
                      </a:pPr>
                      <a:r>
                        <a:rPr lang="en-US" sz="1800">
                          <a:effectLst/>
                        </a:rPr>
                        <a:t>47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ctr">
                        <a:lnSpc>
                          <a:spcPct val="107000"/>
                        </a:lnSpc>
                        <a:spcAft>
                          <a:spcPts val="0"/>
                        </a:spcAft>
                      </a:pPr>
                      <a:r>
                        <a:rPr lang="fr-FR" sz="1800">
                          <a:effectLst/>
                        </a:rPr>
                        <a:t>Union pour le Progrès et le Changement (UPC)</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11 483 693,16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11 483 693,16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a:effectLst/>
                        </a:rPr>
                        <a:t>Exclu de subventions publiques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6024124"/>
                  </a:ext>
                </a:extLst>
              </a:tr>
              <a:tr h="338540">
                <a:tc>
                  <a:txBody>
                    <a:bodyPr/>
                    <a:lstStyle/>
                    <a:p>
                      <a:pPr algn="ctr" fontAlgn="b">
                        <a:lnSpc>
                          <a:spcPct val="107000"/>
                        </a:lnSpc>
                        <a:spcAft>
                          <a:spcPts val="0"/>
                        </a:spcAft>
                      </a:pPr>
                      <a:r>
                        <a:rPr lang="en-US" sz="1800">
                          <a:effectLst/>
                        </a:rPr>
                        <a:t>48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ctr">
                        <a:lnSpc>
                          <a:spcPct val="107000"/>
                        </a:lnSpc>
                        <a:spcAft>
                          <a:spcPts val="0"/>
                        </a:spcAft>
                      </a:pPr>
                      <a:r>
                        <a:rPr lang="fr-FR" sz="1800">
                          <a:effectLst/>
                        </a:rPr>
                        <a:t>Soleil d’Avenir (Mouvement SA)</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7 073 954,984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dirty="0">
                          <a:effectLst/>
                        </a:rPr>
                        <a:t>7 073 954,984</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fr-FR" sz="1800" dirty="0">
                          <a:effectLst/>
                        </a:rPr>
                        <a:t>Exclu de subventions publiques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686974"/>
                  </a:ext>
                </a:extLst>
              </a:tr>
              <a:tr h="323525">
                <a:tc>
                  <a:txBody>
                    <a:bodyPr/>
                    <a:lstStyle/>
                    <a:p>
                      <a:pPr>
                        <a:lnSpc>
                          <a:spcPct val="107000"/>
                        </a:lnSpc>
                        <a:spcAft>
                          <a:spcPts val="0"/>
                        </a:spcAft>
                      </a:pPr>
                      <a:r>
                        <a:rPr lang="fr-FR" sz="18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
                        <a:lnSpc>
                          <a:spcPct val="107000"/>
                        </a:lnSpc>
                        <a:spcAft>
                          <a:spcPts val="0"/>
                        </a:spcAft>
                      </a:pPr>
                      <a:r>
                        <a:rPr lang="en-US" sz="1800">
                          <a:effectLst/>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145 521 359,672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fr-FR" sz="1800">
                          <a:effectLst/>
                        </a:rPr>
                        <a:t>145 521 359,672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lnSpc>
                          <a:spcPct val="107000"/>
                        </a:lnSpc>
                        <a:spcAft>
                          <a:spcPts val="0"/>
                        </a:spcAft>
                      </a:pPr>
                      <a:r>
                        <a:rPr lang="en-US"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629997"/>
                  </a:ext>
                </a:extLst>
              </a:tr>
            </a:tbl>
          </a:graphicData>
        </a:graphic>
      </p:graphicFrame>
    </p:spTree>
    <p:extLst>
      <p:ext uri="{BB962C8B-B14F-4D97-AF65-F5344CB8AC3E}">
        <p14:creationId xmlns:p14="http://schemas.microsoft.com/office/powerpoint/2010/main" val="15600123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24" y="0"/>
            <a:ext cx="12175232" cy="980728"/>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800" b="1" dirty="0" smtClean="0"/>
              <a:t>Les candidats ayant bénéficié de subventions publiques à l’occasion de la campagne pour l’élection présidentielle de 2020 </a:t>
            </a:r>
            <a:endParaRPr lang="fr-FR" sz="2800" dirty="0"/>
          </a:p>
        </p:txBody>
      </p:sp>
      <p:sp>
        <p:nvSpPr>
          <p:cNvPr id="4" name="Espace réservé du numéro de diapositive 3"/>
          <p:cNvSpPr>
            <a:spLocks noGrp="1"/>
          </p:cNvSpPr>
          <p:nvPr>
            <p:ph type="sldNum" sz="quarter" idx="12"/>
          </p:nvPr>
        </p:nvSpPr>
        <p:spPr/>
        <p:txBody>
          <a:bodyPr/>
          <a:lstStyle/>
          <a:p>
            <a:fld id="{D330D3D2-7BC9-45F2-99AA-37C18F069CB4}" type="slidenum">
              <a:rPr lang="fr-FR" smtClean="0"/>
              <a:pPr/>
              <a:t>57</a:t>
            </a:fld>
            <a:endParaRPr lang="fr-FR"/>
          </a:p>
        </p:txBody>
      </p:sp>
      <p:sp>
        <p:nvSpPr>
          <p:cNvPr id="7" name="Rectangle 6"/>
          <p:cNvSpPr/>
          <p:nvPr/>
        </p:nvSpPr>
        <p:spPr>
          <a:xfrm>
            <a:off x="16024" y="1166843"/>
            <a:ext cx="12175232" cy="3416320"/>
          </a:xfrm>
          <a:prstGeom prst="rect">
            <a:avLst/>
          </a:prstGeom>
        </p:spPr>
        <p:txBody>
          <a:bodyPr wrap="square">
            <a:spAutoFit/>
          </a:bodyPr>
          <a:lstStyle/>
          <a:p>
            <a:pPr algn="just">
              <a:lnSpc>
                <a:spcPct val="150000"/>
              </a:lnSpc>
              <a:spcAft>
                <a:spcPts val="0"/>
              </a:spcAft>
            </a:pPr>
            <a:r>
              <a:rPr lang="fr-FR" sz="2400" dirty="0">
                <a:ea typeface="Arial Unicode MS"/>
                <a:cs typeface="Times New Roman" panose="02020603050405020304" pitchFamily="18" charset="0"/>
              </a:rPr>
              <a:t>Parmi les treize (13) candidats qui ont bénéficié de la subvention publique à l’occasion de la campagne pour l’élection présidentielle, six (06) n’ont pas déposé de rapport conformément à la loi. La situation des sept (07) autres a déjà été présentée dans le Rapport public annuel 2022.</a:t>
            </a:r>
            <a:endParaRPr lang="fr-FR" sz="2400" dirty="0">
              <a:ea typeface="Calibri" panose="020F0502020204030204" pitchFamily="34" charset="0"/>
              <a:cs typeface="Times New Roman" panose="02020603050405020304" pitchFamily="18" charset="0"/>
            </a:endParaRPr>
          </a:p>
          <a:p>
            <a:pPr algn="just">
              <a:lnSpc>
                <a:spcPct val="150000"/>
              </a:lnSpc>
              <a:spcAft>
                <a:spcPts val="0"/>
              </a:spcAft>
            </a:pPr>
            <a:r>
              <a:rPr lang="fr-FR" sz="2400" dirty="0">
                <a:ea typeface="Arial Unicode MS"/>
                <a:cs typeface="Times New Roman" panose="02020603050405020304" pitchFamily="18" charset="0"/>
              </a:rPr>
              <a:t> </a:t>
            </a:r>
            <a:endParaRPr lang="fr-FR" sz="2400" dirty="0" smtClean="0">
              <a:ea typeface="Arial Unicode MS"/>
              <a:cs typeface="Times New Roman" panose="02020603050405020304" pitchFamily="18" charset="0"/>
            </a:endParaRPr>
          </a:p>
          <a:p>
            <a:pPr algn="just">
              <a:lnSpc>
                <a:spcPct val="150000"/>
              </a:lnSpc>
              <a:spcAft>
                <a:spcPts val="0"/>
              </a:spcAft>
            </a:pPr>
            <a:r>
              <a:rPr lang="fr-FR" sz="2400" b="1" dirty="0" smtClean="0">
                <a:solidFill>
                  <a:srgbClr val="44546A"/>
                </a:solidFill>
                <a:ea typeface="Times New Roman" panose="02020603050405020304" pitchFamily="18" charset="0"/>
              </a:rPr>
              <a:t>Tableau </a:t>
            </a:r>
            <a:r>
              <a:rPr lang="fr-FR" sz="2400" b="1" dirty="0">
                <a:solidFill>
                  <a:srgbClr val="44546A"/>
                </a:solidFill>
                <a:ea typeface="Times New Roman" panose="02020603050405020304" pitchFamily="18" charset="0"/>
              </a:rPr>
              <a:t>n°24 :	Décisions de la Cour portant sur les candidats défaillants dans la justification de la subvention publique reçue pour la campagne présidentielle de 2020</a:t>
            </a:r>
            <a:endParaRPr lang="fr-FR" sz="2400" i="1" dirty="0">
              <a:solidFill>
                <a:srgbClr val="44546A"/>
              </a:solidFill>
              <a:effectLst/>
              <a:ea typeface="Times New Roman" panose="02020603050405020304" pitchFamily="18" charset="0"/>
            </a:endParaRPr>
          </a:p>
        </p:txBody>
      </p:sp>
    </p:spTree>
    <p:extLst>
      <p:ext uri="{BB962C8B-B14F-4D97-AF65-F5344CB8AC3E}">
        <p14:creationId xmlns:p14="http://schemas.microsoft.com/office/powerpoint/2010/main" val="26906647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24" y="0"/>
            <a:ext cx="12175232" cy="980728"/>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800" b="1" dirty="0" smtClean="0"/>
              <a:t>Les candidats ayant bénéficié de subventions publiques à l’occasion de la campagne pour l’élection présidentielle de 2020 </a:t>
            </a:r>
            <a:endParaRPr lang="fr-FR" sz="2800" dirty="0"/>
          </a:p>
        </p:txBody>
      </p:sp>
      <p:sp>
        <p:nvSpPr>
          <p:cNvPr id="4" name="Espace réservé du numéro de diapositive 3"/>
          <p:cNvSpPr>
            <a:spLocks noGrp="1"/>
          </p:cNvSpPr>
          <p:nvPr>
            <p:ph type="sldNum" sz="quarter" idx="12"/>
          </p:nvPr>
        </p:nvSpPr>
        <p:spPr/>
        <p:txBody>
          <a:bodyPr/>
          <a:lstStyle/>
          <a:p>
            <a:fld id="{D330D3D2-7BC9-45F2-99AA-37C18F069CB4}" type="slidenum">
              <a:rPr lang="fr-FR" smtClean="0"/>
              <a:pPr/>
              <a:t>58</a:t>
            </a:fld>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2183925"/>
              </p:ext>
            </p:extLst>
          </p:nvPr>
        </p:nvGraphicFramePr>
        <p:xfrm>
          <a:off x="16024" y="1052734"/>
          <a:ext cx="12175233" cy="5805266"/>
        </p:xfrm>
        <a:graphic>
          <a:graphicData uri="http://schemas.openxmlformats.org/drawingml/2006/table">
            <a:tbl>
              <a:tblPr firstRow="1" firstCol="1" bandRow="1"/>
              <a:tblGrid>
                <a:gridCol w="679376">
                  <a:extLst>
                    <a:ext uri="{9D8B030D-6E8A-4147-A177-3AD203B41FA5}">
                      <a16:colId xmlns:a16="http://schemas.microsoft.com/office/drawing/2014/main" val="149433407"/>
                    </a:ext>
                  </a:extLst>
                </a:gridCol>
                <a:gridCol w="3672408">
                  <a:extLst>
                    <a:ext uri="{9D8B030D-6E8A-4147-A177-3AD203B41FA5}">
                      <a16:colId xmlns:a16="http://schemas.microsoft.com/office/drawing/2014/main" val="3105743947"/>
                    </a:ext>
                  </a:extLst>
                </a:gridCol>
                <a:gridCol w="1944216">
                  <a:extLst>
                    <a:ext uri="{9D8B030D-6E8A-4147-A177-3AD203B41FA5}">
                      <a16:colId xmlns:a16="http://schemas.microsoft.com/office/drawing/2014/main" val="1120651693"/>
                    </a:ext>
                  </a:extLst>
                </a:gridCol>
                <a:gridCol w="2088232">
                  <a:extLst>
                    <a:ext uri="{9D8B030D-6E8A-4147-A177-3AD203B41FA5}">
                      <a16:colId xmlns:a16="http://schemas.microsoft.com/office/drawing/2014/main" val="655484721"/>
                    </a:ext>
                  </a:extLst>
                </a:gridCol>
                <a:gridCol w="3791001">
                  <a:extLst>
                    <a:ext uri="{9D8B030D-6E8A-4147-A177-3AD203B41FA5}">
                      <a16:colId xmlns:a16="http://schemas.microsoft.com/office/drawing/2014/main" val="1040991053"/>
                    </a:ext>
                  </a:extLst>
                </a:gridCol>
              </a:tblGrid>
              <a:tr h="496331">
                <a:tc rowSpan="2">
                  <a:txBody>
                    <a:bodyPr/>
                    <a:lstStyle/>
                    <a:p>
                      <a:pPr algn="ctr">
                        <a:lnSpc>
                          <a:spcPct val="107000"/>
                        </a:lnSpc>
                        <a:spcAft>
                          <a:spcPts val="0"/>
                        </a:spcAft>
                      </a:pPr>
                      <a:r>
                        <a:rPr lang="fr-FR" sz="2000" b="1" dirty="0">
                          <a:solidFill>
                            <a:srgbClr val="000000"/>
                          </a:solidFill>
                          <a:effectLst/>
                          <a:latin typeface="+mn-lt"/>
                          <a:ea typeface="Calibri" panose="020F0502020204030204" pitchFamily="34" charset="0"/>
                          <a:cs typeface="Times New Roman" panose="02020603050405020304" pitchFamily="18" charset="0"/>
                        </a:rPr>
                        <a:t>N°</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b">
                        <a:lnSpc>
                          <a:spcPct val="107000"/>
                        </a:lnSpc>
                        <a:spcAft>
                          <a:spcPts val="0"/>
                        </a:spcAft>
                      </a:pPr>
                      <a:r>
                        <a:rPr lang="fr-FR" sz="2000" b="1" dirty="0">
                          <a:solidFill>
                            <a:srgbClr val="000000"/>
                          </a:solidFill>
                          <a:effectLst/>
                          <a:latin typeface="+mn-lt"/>
                          <a:ea typeface="SimSun" panose="02010600030101010101" pitchFamily="2" charset="-122"/>
                          <a:cs typeface="Times New Roman" panose="02020603050405020304" pitchFamily="18" charset="0"/>
                        </a:rPr>
                        <a:t>Nom et prénoms des candidats</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b">
                        <a:lnSpc>
                          <a:spcPct val="107000"/>
                        </a:lnSpc>
                        <a:spcAft>
                          <a:spcPts val="0"/>
                        </a:spcAft>
                      </a:pPr>
                      <a:r>
                        <a:rPr lang="en-US" sz="2000" b="1" dirty="0">
                          <a:solidFill>
                            <a:srgbClr val="000000"/>
                          </a:solidFill>
                          <a:effectLst/>
                          <a:latin typeface="+mn-lt"/>
                          <a:ea typeface="SimSun" panose="02010600030101010101" pitchFamily="2" charset="-122"/>
                          <a:cs typeface="Times New Roman" panose="02020603050405020304" pitchFamily="18" charset="0"/>
                        </a:rPr>
                        <a:t>Montant </a:t>
                      </a:r>
                      <a:r>
                        <a:rPr lang="en-US" sz="2000" b="1" dirty="0" err="1">
                          <a:solidFill>
                            <a:srgbClr val="000000"/>
                          </a:solidFill>
                          <a:effectLst/>
                          <a:latin typeface="+mn-lt"/>
                          <a:ea typeface="SimSun" panose="02010600030101010101" pitchFamily="2" charset="-122"/>
                          <a:cs typeface="Times New Roman" panose="02020603050405020304" pitchFamily="18" charset="0"/>
                        </a:rPr>
                        <a:t>reçu</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b">
                        <a:lnSpc>
                          <a:spcPct val="107000"/>
                        </a:lnSpc>
                        <a:spcAft>
                          <a:spcPts val="0"/>
                        </a:spcAft>
                      </a:pPr>
                      <a:r>
                        <a:rPr lang="fr-FR" sz="20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Décisions de la Cour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extLst>
                  <a:ext uri="{0D108BD9-81ED-4DB2-BD59-A6C34878D82A}">
                    <a16:rowId xmlns:a16="http://schemas.microsoft.com/office/drawing/2014/main" val="3964729265"/>
                  </a:ext>
                </a:extLst>
              </a:tr>
              <a:tr h="71465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Montant à rembourser</a:t>
                      </a:r>
                      <a:endParaRPr lang="fr-FR"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lnSpc>
                          <a:spcPct val="107000"/>
                        </a:lnSpc>
                        <a:spcAft>
                          <a:spcPts val="0"/>
                        </a:spcAft>
                      </a:pPr>
                      <a:r>
                        <a:rPr lang="fr-FR" sz="2000" b="1" dirty="0">
                          <a:solidFill>
                            <a:srgbClr val="000000"/>
                          </a:solidFill>
                          <a:effectLst/>
                          <a:latin typeface="+mn-lt"/>
                          <a:ea typeface="SimSun" panose="02010600030101010101" pitchFamily="2" charset="-122"/>
                          <a:cs typeface="Times New Roman" panose="02020603050405020304" pitchFamily="18" charset="0"/>
                        </a:rPr>
                        <a:t>Sanctions</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96175631"/>
                  </a:ext>
                </a:extLst>
              </a:tr>
              <a:tr h="631284">
                <a:tc>
                  <a:txBody>
                    <a:bodyPr/>
                    <a:lstStyle/>
                    <a:p>
                      <a:pPr algn="ct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1</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en-US" sz="2000" b="1" dirty="0">
                          <a:solidFill>
                            <a:srgbClr val="000000"/>
                          </a:solidFill>
                          <a:effectLst/>
                          <a:latin typeface="+mn-lt"/>
                          <a:ea typeface="SimSun" panose="02010600030101010101" pitchFamily="2" charset="-122"/>
                          <a:cs typeface="Times New Roman" panose="02020603050405020304" pitchFamily="18" charset="0"/>
                        </a:rPr>
                        <a:t>DIABRE</a:t>
                      </a:r>
                      <a:r>
                        <a:rPr lang="en-US" sz="2000" dirty="0">
                          <a:solidFill>
                            <a:srgbClr val="000000"/>
                          </a:solidFill>
                          <a:effectLst/>
                          <a:latin typeface="+mn-lt"/>
                          <a:ea typeface="SimSun" panose="02010600030101010101" pitchFamily="2" charset="-122"/>
                          <a:cs typeface="Times New Roman" panose="02020603050405020304" pitchFamily="18" charset="0"/>
                        </a:rPr>
                        <a:t> </a:t>
                      </a:r>
                      <a:r>
                        <a:rPr lang="en-US" sz="2000" dirty="0" err="1">
                          <a:solidFill>
                            <a:srgbClr val="000000"/>
                          </a:solidFill>
                          <a:effectLst/>
                          <a:latin typeface="+mn-lt"/>
                          <a:ea typeface="SimSun" panose="02010600030101010101" pitchFamily="2" charset="-122"/>
                          <a:cs typeface="Times New Roman" panose="02020603050405020304" pitchFamily="18" charset="0"/>
                        </a:rPr>
                        <a:t>Zéphirin</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dirty="0">
                          <a:solidFill>
                            <a:srgbClr val="000000"/>
                          </a:solidFill>
                          <a:effectLst/>
                          <a:latin typeface="+mn-lt"/>
                          <a:ea typeface="SimSun" panose="02010600030101010101" pitchFamily="2" charset="-122"/>
                          <a:cs typeface="Times New Roman" panose="02020603050405020304" pitchFamily="18" charset="0"/>
                        </a:rPr>
                        <a:t>21 538 461,500</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dirty="0">
                          <a:solidFill>
                            <a:srgbClr val="000000"/>
                          </a:solidFill>
                          <a:effectLst/>
                          <a:latin typeface="+mn-lt"/>
                          <a:ea typeface="SimSun" panose="02010600030101010101" pitchFamily="2" charset="-122"/>
                          <a:cs typeface="Times New Roman" panose="02020603050405020304" pitchFamily="18" charset="0"/>
                        </a:rPr>
                        <a:t>21 538 461,500</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fr-FR" sz="2000">
                          <a:solidFill>
                            <a:srgbClr val="000000"/>
                          </a:solidFill>
                          <a:effectLst/>
                          <a:latin typeface="+mn-lt"/>
                          <a:ea typeface="SimSun" panose="02010600030101010101" pitchFamily="2" charset="-122"/>
                          <a:cs typeface="Times New Roman" panose="02020603050405020304" pitchFamily="18" charset="0"/>
                        </a:rPr>
                        <a:t>Exclu de subventions publiques</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765404"/>
                  </a:ext>
                </a:extLst>
              </a:tr>
              <a:tr h="890561">
                <a:tc>
                  <a:txBody>
                    <a:bodyPr/>
                    <a:lstStyle/>
                    <a:p>
                      <a:pPr algn="ct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2</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OUEDRAOGO</a:t>
                      </a:r>
                      <a:r>
                        <a:rPr lang="en-US" sz="2000">
                          <a:solidFill>
                            <a:srgbClr val="000000"/>
                          </a:solidFill>
                          <a:effectLst/>
                          <a:latin typeface="+mn-lt"/>
                          <a:ea typeface="SimSun" panose="02010600030101010101" pitchFamily="2" charset="-122"/>
                          <a:cs typeface="Times New Roman" panose="02020603050405020304" pitchFamily="18" charset="0"/>
                        </a:rPr>
                        <a:t> Kadré Désiré</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dirty="0">
                          <a:solidFill>
                            <a:srgbClr val="000000"/>
                          </a:solidFill>
                          <a:effectLst/>
                          <a:latin typeface="+mn-lt"/>
                          <a:ea typeface="SimSun" panose="02010600030101010101" pitchFamily="2" charset="-122"/>
                          <a:cs typeface="Times New Roman" panose="02020603050405020304" pitchFamily="18" charset="0"/>
                        </a:rPr>
                        <a:t>21 538 461,500</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dirty="0">
                          <a:solidFill>
                            <a:srgbClr val="000000"/>
                          </a:solidFill>
                          <a:effectLst/>
                          <a:latin typeface="+mn-lt"/>
                          <a:ea typeface="SimSun" panose="02010600030101010101" pitchFamily="2" charset="-122"/>
                          <a:cs typeface="Times New Roman" panose="02020603050405020304" pitchFamily="18" charset="0"/>
                        </a:rPr>
                        <a:t>21 538 461,500</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fr-FR" sz="2000" dirty="0">
                          <a:solidFill>
                            <a:srgbClr val="000000"/>
                          </a:solidFill>
                          <a:effectLst/>
                          <a:latin typeface="+mn-lt"/>
                          <a:ea typeface="SimSun" panose="02010600030101010101" pitchFamily="2" charset="-122"/>
                          <a:cs typeface="Times New Roman" panose="02020603050405020304" pitchFamily="18" charset="0"/>
                        </a:rPr>
                        <a:t>Exclu de subventions publiques</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985807"/>
                  </a:ext>
                </a:extLst>
              </a:tr>
              <a:tr h="566866">
                <a:tc>
                  <a:txBody>
                    <a:bodyPr/>
                    <a:lstStyle/>
                    <a:p>
                      <a:pPr algn="ct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3</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KAM</a:t>
                      </a:r>
                      <a:r>
                        <a:rPr lang="en-US" sz="2000">
                          <a:solidFill>
                            <a:srgbClr val="000000"/>
                          </a:solidFill>
                          <a:effectLst/>
                          <a:latin typeface="+mn-lt"/>
                          <a:ea typeface="SimSun" panose="02010600030101010101" pitchFamily="2" charset="-122"/>
                          <a:cs typeface="Times New Roman" panose="02020603050405020304" pitchFamily="18" charset="0"/>
                        </a:rPr>
                        <a:t> Yeli Monique</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a:solidFill>
                            <a:srgbClr val="000000"/>
                          </a:solidFill>
                          <a:effectLst/>
                          <a:latin typeface="+mn-lt"/>
                          <a:ea typeface="SimSun" panose="02010600030101010101" pitchFamily="2" charset="-122"/>
                          <a:cs typeface="Times New Roman" panose="02020603050405020304" pitchFamily="18" charset="0"/>
                        </a:rPr>
                        <a:t>21 538 461,500</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dirty="0">
                          <a:solidFill>
                            <a:srgbClr val="000000"/>
                          </a:solidFill>
                          <a:effectLst/>
                          <a:latin typeface="+mn-lt"/>
                          <a:ea typeface="SimSun" panose="02010600030101010101" pitchFamily="2" charset="-122"/>
                          <a:cs typeface="Times New Roman" panose="02020603050405020304" pitchFamily="18" charset="0"/>
                        </a:rPr>
                        <a:t>21 538 461,500</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fr-FR" sz="2000" dirty="0">
                          <a:solidFill>
                            <a:srgbClr val="000000"/>
                          </a:solidFill>
                          <a:effectLst/>
                          <a:latin typeface="+mn-lt"/>
                          <a:ea typeface="SimSun" panose="02010600030101010101" pitchFamily="2" charset="-122"/>
                          <a:cs typeface="Times New Roman" panose="02020603050405020304" pitchFamily="18" charset="0"/>
                        </a:rPr>
                        <a:t>Exclu de subventions publiques</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340649"/>
                  </a:ext>
                </a:extLst>
              </a:tr>
              <a:tr h="744013">
                <a:tc>
                  <a:txBody>
                    <a:bodyPr/>
                    <a:lstStyle/>
                    <a:p>
                      <a:pPr algn="ct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4</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TASSEMBEDO</a:t>
                      </a:r>
                      <a:r>
                        <a:rPr lang="en-US" sz="2000">
                          <a:solidFill>
                            <a:srgbClr val="000000"/>
                          </a:solidFill>
                          <a:effectLst/>
                          <a:latin typeface="+mn-lt"/>
                          <a:ea typeface="SimSun" panose="02010600030101010101" pitchFamily="2" charset="-122"/>
                          <a:cs typeface="Times New Roman" panose="02020603050405020304" pitchFamily="18" charset="0"/>
                        </a:rPr>
                        <a:t> Claude Aimé</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a:solidFill>
                            <a:srgbClr val="000000"/>
                          </a:solidFill>
                          <a:effectLst/>
                          <a:latin typeface="+mn-lt"/>
                          <a:ea typeface="SimSun" panose="02010600030101010101" pitchFamily="2" charset="-122"/>
                          <a:cs typeface="Times New Roman" panose="02020603050405020304" pitchFamily="18" charset="0"/>
                        </a:rPr>
                        <a:t>21 538 461,500</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dirty="0">
                          <a:solidFill>
                            <a:srgbClr val="000000"/>
                          </a:solidFill>
                          <a:effectLst/>
                          <a:latin typeface="+mn-lt"/>
                          <a:ea typeface="SimSun" panose="02010600030101010101" pitchFamily="2" charset="-122"/>
                          <a:cs typeface="Times New Roman" panose="02020603050405020304" pitchFamily="18" charset="0"/>
                        </a:rPr>
                        <a:t>21 538 461,500</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fr-FR" sz="2000" dirty="0">
                          <a:solidFill>
                            <a:srgbClr val="000000"/>
                          </a:solidFill>
                          <a:effectLst/>
                          <a:latin typeface="+mn-lt"/>
                          <a:ea typeface="SimSun" panose="02010600030101010101" pitchFamily="2" charset="-122"/>
                          <a:cs typeface="Times New Roman" panose="02020603050405020304" pitchFamily="18" charset="0"/>
                        </a:rPr>
                        <a:t>Exclu de subventions publiques</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351555"/>
                  </a:ext>
                </a:extLst>
              </a:tr>
              <a:tr h="768891">
                <a:tc>
                  <a:txBody>
                    <a:bodyPr/>
                    <a:lstStyle/>
                    <a:p>
                      <a:pPr algn="ct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5</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en-US" sz="2000" b="1" dirty="0">
                          <a:solidFill>
                            <a:srgbClr val="000000"/>
                          </a:solidFill>
                          <a:effectLst/>
                          <a:latin typeface="+mn-lt"/>
                          <a:ea typeface="SimSun" panose="02010600030101010101" pitchFamily="2" charset="-122"/>
                          <a:cs typeface="Times New Roman" panose="02020603050405020304" pitchFamily="18" charset="0"/>
                        </a:rPr>
                        <a:t>KOMBOIGO</a:t>
                      </a:r>
                      <a:r>
                        <a:rPr lang="en-US" sz="2000" dirty="0">
                          <a:solidFill>
                            <a:srgbClr val="000000"/>
                          </a:solidFill>
                          <a:effectLst/>
                          <a:latin typeface="+mn-lt"/>
                          <a:ea typeface="SimSun" panose="02010600030101010101" pitchFamily="2" charset="-122"/>
                          <a:cs typeface="Times New Roman" panose="02020603050405020304" pitchFamily="18" charset="0"/>
                        </a:rPr>
                        <a:t> Wend-</a:t>
                      </a:r>
                      <a:r>
                        <a:rPr lang="en-US" sz="2000" dirty="0" err="1">
                          <a:solidFill>
                            <a:srgbClr val="000000"/>
                          </a:solidFill>
                          <a:effectLst/>
                          <a:latin typeface="+mn-lt"/>
                          <a:ea typeface="SimSun" panose="02010600030101010101" pitchFamily="2" charset="-122"/>
                          <a:cs typeface="Times New Roman" panose="02020603050405020304" pitchFamily="18" charset="0"/>
                        </a:rPr>
                        <a:t>Venem</a:t>
                      </a:r>
                      <a:r>
                        <a:rPr lang="en-US" sz="2000" dirty="0">
                          <a:solidFill>
                            <a:srgbClr val="000000"/>
                          </a:solidFill>
                          <a:effectLst/>
                          <a:latin typeface="+mn-lt"/>
                          <a:ea typeface="SimSun" panose="02010600030101010101" pitchFamily="2" charset="-122"/>
                          <a:cs typeface="Times New Roman" panose="02020603050405020304" pitchFamily="18" charset="0"/>
                        </a:rPr>
                        <a:t> Eddie Constance </a:t>
                      </a:r>
                      <a:r>
                        <a:rPr lang="en-US" sz="2000" dirty="0" err="1">
                          <a:solidFill>
                            <a:srgbClr val="000000"/>
                          </a:solidFill>
                          <a:effectLst/>
                          <a:latin typeface="+mn-lt"/>
                          <a:ea typeface="SimSun" panose="02010600030101010101" pitchFamily="2" charset="-122"/>
                          <a:cs typeface="Times New Roman" panose="02020603050405020304" pitchFamily="18" charset="0"/>
                        </a:rPr>
                        <a:t>Hyacinthe</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dirty="0">
                          <a:solidFill>
                            <a:srgbClr val="000000"/>
                          </a:solidFill>
                          <a:effectLst/>
                          <a:latin typeface="+mn-lt"/>
                          <a:ea typeface="SimSun" panose="02010600030101010101" pitchFamily="2" charset="-122"/>
                          <a:cs typeface="Times New Roman" panose="02020603050405020304" pitchFamily="18" charset="0"/>
                        </a:rPr>
                        <a:t>21 538 461,500</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2000" dirty="0">
                          <a:solidFill>
                            <a:srgbClr val="000000"/>
                          </a:solidFill>
                          <a:effectLst/>
                          <a:latin typeface="+mn-lt"/>
                          <a:ea typeface="SimSun" panose="02010600030101010101" pitchFamily="2" charset="-122"/>
                          <a:cs typeface="Times New Roman" panose="02020603050405020304" pitchFamily="18" charset="0"/>
                        </a:rPr>
                        <a:t>21 538 461,500</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dirty="0">
                          <a:solidFill>
                            <a:srgbClr val="000000"/>
                          </a:solidFill>
                          <a:effectLst/>
                          <a:latin typeface="+mn-lt"/>
                          <a:ea typeface="SimSun" panose="02010600030101010101" pitchFamily="2" charset="-122"/>
                          <a:cs typeface="Times New Roman" panose="02020603050405020304" pitchFamily="18" charset="0"/>
                        </a:rPr>
                        <a:t>Exclu de subventions publiques </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622633"/>
                  </a:ext>
                </a:extLst>
              </a:tr>
              <a:tr h="496331">
                <a:tc>
                  <a:txBody>
                    <a:bodyPr/>
                    <a:lstStyle/>
                    <a:p>
                      <a:pPr algn="ct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6</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SOMA</a:t>
                      </a:r>
                      <a:r>
                        <a:rPr lang="en-US" sz="2000">
                          <a:solidFill>
                            <a:srgbClr val="000000"/>
                          </a:solidFill>
                          <a:effectLst/>
                          <a:latin typeface="+mn-lt"/>
                          <a:ea typeface="SimSun" panose="02010600030101010101" pitchFamily="2" charset="-122"/>
                          <a:cs typeface="Times New Roman" panose="02020603050405020304" pitchFamily="18" charset="0"/>
                        </a:rPr>
                        <a:t> Abdoulaye</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a:solidFill>
                            <a:srgbClr val="000000"/>
                          </a:solidFill>
                          <a:effectLst/>
                          <a:latin typeface="+mn-lt"/>
                          <a:ea typeface="SimSun" panose="02010600030101010101" pitchFamily="2" charset="-122"/>
                          <a:cs typeface="Times New Roman" panose="02020603050405020304" pitchFamily="18" charset="0"/>
                        </a:rPr>
                        <a:t>21 538 461,500</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2000">
                          <a:solidFill>
                            <a:srgbClr val="000000"/>
                          </a:solidFill>
                          <a:effectLst/>
                          <a:latin typeface="+mn-lt"/>
                          <a:ea typeface="SimSun" panose="02010600030101010101" pitchFamily="2" charset="-122"/>
                          <a:cs typeface="Times New Roman" panose="02020603050405020304" pitchFamily="18" charset="0"/>
                        </a:rPr>
                        <a:t>21 538 461,500</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2000" dirty="0">
                          <a:solidFill>
                            <a:srgbClr val="000000"/>
                          </a:solidFill>
                          <a:effectLst/>
                          <a:latin typeface="+mn-lt"/>
                          <a:ea typeface="SimSun" panose="02010600030101010101" pitchFamily="2" charset="-122"/>
                          <a:cs typeface="Times New Roman" panose="02020603050405020304" pitchFamily="18" charset="0"/>
                        </a:rPr>
                        <a:t>Exclu de subventions publiques</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176685"/>
                  </a:ext>
                </a:extLst>
              </a:tr>
              <a:tr h="496331">
                <a:tc gridSpan="2">
                  <a:txBody>
                    <a:bodyPr/>
                    <a:lstStyle/>
                    <a:p>
                      <a:pPr algn="ctr" fontAlgn="b">
                        <a:lnSpc>
                          <a:spcPct val="107000"/>
                        </a:lnSpc>
                        <a:spcAft>
                          <a:spcPts val="0"/>
                        </a:spcAft>
                      </a:pPr>
                      <a:r>
                        <a:rPr lang="fr-FR" sz="2000" b="1">
                          <a:solidFill>
                            <a:srgbClr val="000000"/>
                          </a:solidFill>
                          <a:effectLst/>
                          <a:latin typeface="+mn-lt"/>
                          <a:ea typeface="SimSun" panose="02010600030101010101" pitchFamily="2" charset="-122"/>
                          <a:cs typeface="Times New Roman" panose="02020603050405020304" pitchFamily="18" charset="0"/>
                        </a:rPr>
                        <a:t>T</a:t>
                      </a:r>
                      <a:r>
                        <a:rPr lang="en-US" sz="2000" b="1">
                          <a:solidFill>
                            <a:srgbClr val="000000"/>
                          </a:solidFill>
                          <a:effectLst/>
                          <a:latin typeface="+mn-lt"/>
                          <a:ea typeface="SimSun" panose="02010600030101010101" pitchFamily="2" charset="-122"/>
                          <a:cs typeface="Times New Roman" panose="02020603050405020304" pitchFamily="18" charset="0"/>
                        </a:rPr>
                        <a:t>otal</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129 230 769,000</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b="1">
                          <a:solidFill>
                            <a:srgbClr val="000000"/>
                          </a:solidFill>
                          <a:effectLst/>
                          <a:latin typeface="+mn-lt"/>
                          <a:ea typeface="SimSun" panose="02010600030101010101" pitchFamily="2" charset="-122"/>
                          <a:cs typeface="Times New Roman" panose="02020603050405020304" pitchFamily="18" charset="0"/>
                        </a:rPr>
                        <a:t>129 230 769,000</a:t>
                      </a:r>
                      <a:endParaRPr lang="fr-FR"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000" b="1" dirty="0">
                          <a:solidFill>
                            <a:srgbClr val="000000"/>
                          </a:solidFill>
                          <a:effectLst/>
                          <a:latin typeface="+mn-lt"/>
                          <a:ea typeface="SimSun" panose="02010600030101010101" pitchFamily="2" charset="-122"/>
                          <a:cs typeface="Times New Roman" panose="02020603050405020304" pitchFamily="18" charset="0"/>
                        </a:rPr>
                        <a:t> </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766998"/>
                  </a:ext>
                </a:extLst>
              </a:tr>
            </a:tbl>
          </a:graphicData>
        </a:graphic>
      </p:graphicFrame>
    </p:spTree>
    <p:extLst>
      <p:ext uri="{BB962C8B-B14F-4D97-AF65-F5344CB8AC3E}">
        <p14:creationId xmlns:p14="http://schemas.microsoft.com/office/powerpoint/2010/main" val="5058215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24" y="0"/>
            <a:ext cx="12175232" cy="980728"/>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800" b="1" dirty="0"/>
              <a:t>Les partis politiques ayant bénéficié de subventions hors campagne en 2021 et qui n’ont pas déposé de rapport</a:t>
            </a:r>
            <a:endParaRPr lang="fr-FR" sz="2800" dirty="0"/>
          </a:p>
        </p:txBody>
      </p:sp>
      <p:sp>
        <p:nvSpPr>
          <p:cNvPr id="4" name="Espace réservé du numéro de diapositive 3"/>
          <p:cNvSpPr>
            <a:spLocks noGrp="1"/>
          </p:cNvSpPr>
          <p:nvPr>
            <p:ph type="sldNum" sz="quarter" idx="12"/>
          </p:nvPr>
        </p:nvSpPr>
        <p:spPr/>
        <p:txBody>
          <a:bodyPr/>
          <a:lstStyle/>
          <a:p>
            <a:fld id="{D330D3D2-7BC9-45F2-99AA-37C18F069CB4}" type="slidenum">
              <a:rPr lang="fr-FR" smtClean="0"/>
              <a:pPr/>
              <a:t>59</a:t>
            </a:fld>
            <a:endParaRPr lang="fr-FR"/>
          </a:p>
        </p:txBody>
      </p:sp>
      <p:sp>
        <p:nvSpPr>
          <p:cNvPr id="5" name="Rectangle 4"/>
          <p:cNvSpPr/>
          <p:nvPr/>
        </p:nvSpPr>
        <p:spPr>
          <a:xfrm>
            <a:off x="-96688" y="1268760"/>
            <a:ext cx="12169352" cy="830997"/>
          </a:xfrm>
          <a:prstGeom prst="rect">
            <a:avLst/>
          </a:prstGeom>
        </p:spPr>
        <p:txBody>
          <a:bodyPr wrap="square">
            <a:spAutoFit/>
          </a:bodyPr>
          <a:lstStyle/>
          <a:p>
            <a:pPr marL="990600" indent="-990600" algn="just">
              <a:spcAft>
                <a:spcPts val="0"/>
              </a:spcAft>
            </a:pPr>
            <a:r>
              <a:rPr lang="fr-FR" sz="2400" b="1" dirty="0">
                <a:solidFill>
                  <a:srgbClr val="44546A"/>
                </a:solidFill>
                <a:ea typeface="Times New Roman" panose="02020603050405020304" pitchFamily="18" charset="0"/>
              </a:rPr>
              <a:t>Tableau n°25 :	Décisions de la Cour pour les partis politiques bénéficiaires de la subvention hors campagne 2021 n’ayant pas déposé de rapport</a:t>
            </a:r>
            <a:endParaRPr lang="fr-FR" sz="2400" i="1" dirty="0">
              <a:solidFill>
                <a:srgbClr val="44546A"/>
              </a:solidFill>
              <a:effectLst/>
              <a:ea typeface="Times New Roman" panose="020206030504050203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3349893451"/>
              </p:ext>
            </p:extLst>
          </p:nvPr>
        </p:nvGraphicFramePr>
        <p:xfrm>
          <a:off x="1474470" y="2204864"/>
          <a:ext cx="10598194" cy="3673051"/>
        </p:xfrm>
        <a:graphic>
          <a:graphicData uri="http://schemas.openxmlformats.org/drawingml/2006/table">
            <a:tbl>
              <a:tblPr firstRow="1" firstCol="1" bandRow="1"/>
              <a:tblGrid>
                <a:gridCol w="805106">
                  <a:extLst>
                    <a:ext uri="{9D8B030D-6E8A-4147-A177-3AD203B41FA5}">
                      <a16:colId xmlns:a16="http://schemas.microsoft.com/office/drawing/2014/main" val="3789664788"/>
                    </a:ext>
                  </a:extLst>
                </a:gridCol>
                <a:gridCol w="2158032">
                  <a:extLst>
                    <a:ext uri="{9D8B030D-6E8A-4147-A177-3AD203B41FA5}">
                      <a16:colId xmlns:a16="http://schemas.microsoft.com/office/drawing/2014/main" val="1943618467"/>
                    </a:ext>
                  </a:extLst>
                </a:gridCol>
                <a:gridCol w="2018432">
                  <a:extLst>
                    <a:ext uri="{9D8B030D-6E8A-4147-A177-3AD203B41FA5}">
                      <a16:colId xmlns:a16="http://schemas.microsoft.com/office/drawing/2014/main" val="3053314642"/>
                    </a:ext>
                  </a:extLst>
                </a:gridCol>
                <a:gridCol w="2275602">
                  <a:extLst>
                    <a:ext uri="{9D8B030D-6E8A-4147-A177-3AD203B41FA5}">
                      <a16:colId xmlns:a16="http://schemas.microsoft.com/office/drawing/2014/main" val="65284250"/>
                    </a:ext>
                  </a:extLst>
                </a:gridCol>
                <a:gridCol w="3341022">
                  <a:extLst>
                    <a:ext uri="{9D8B030D-6E8A-4147-A177-3AD203B41FA5}">
                      <a16:colId xmlns:a16="http://schemas.microsoft.com/office/drawing/2014/main" val="44160984"/>
                    </a:ext>
                  </a:extLst>
                </a:gridCol>
              </a:tblGrid>
              <a:tr h="662474">
                <a:tc rowSpan="2">
                  <a:txBody>
                    <a:bodyPr/>
                    <a:lstStyle/>
                    <a:p>
                      <a:pPr algn="ctr">
                        <a:lnSpc>
                          <a:spcPct val="107000"/>
                        </a:lnSpc>
                        <a:spcAft>
                          <a:spcPts val="0"/>
                        </a:spcAft>
                      </a:pPr>
                      <a:r>
                        <a:rPr lang="fr-FR" sz="2400" b="1" dirty="0">
                          <a:solidFill>
                            <a:srgbClr val="000000"/>
                          </a:solidFill>
                          <a:effectLst/>
                          <a:latin typeface="+mn-lt"/>
                          <a:ea typeface="Calibri" panose="020F0502020204030204" pitchFamily="34" charset="0"/>
                          <a:cs typeface="Times New Roman" panose="02020603050405020304" pitchFamily="18" charset="0"/>
                        </a:rPr>
                        <a:t>N°</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b">
                        <a:lnSpc>
                          <a:spcPct val="107000"/>
                        </a:lnSpc>
                        <a:spcAft>
                          <a:spcPts val="0"/>
                        </a:spcAft>
                      </a:pPr>
                      <a:r>
                        <a:rPr lang="fr-FR" sz="2400" b="1" dirty="0">
                          <a:solidFill>
                            <a:srgbClr val="000000"/>
                          </a:solidFill>
                          <a:effectLst/>
                          <a:latin typeface="+mn-lt"/>
                          <a:ea typeface="SimSun" panose="02010600030101010101" pitchFamily="2" charset="-122"/>
                          <a:cs typeface="Times New Roman" panose="02020603050405020304" pitchFamily="18" charset="0"/>
                        </a:rPr>
                        <a:t>Dé</a:t>
                      </a:r>
                      <a:r>
                        <a:rPr lang="en-US" sz="2400" b="1" dirty="0">
                          <a:solidFill>
                            <a:srgbClr val="000000"/>
                          </a:solidFill>
                          <a:effectLst/>
                          <a:latin typeface="+mn-lt"/>
                          <a:ea typeface="SimSun" panose="02010600030101010101" pitchFamily="2" charset="-122"/>
                          <a:cs typeface="Times New Roman" panose="02020603050405020304" pitchFamily="18" charset="0"/>
                        </a:rPr>
                        <a:t>nominations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b">
                        <a:lnSpc>
                          <a:spcPct val="107000"/>
                        </a:lnSpc>
                        <a:spcAft>
                          <a:spcPts val="0"/>
                        </a:spcAft>
                      </a:pPr>
                      <a:r>
                        <a:rPr lang="en-US" sz="2400" b="1" dirty="0">
                          <a:solidFill>
                            <a:srgbClr val="000000"/>
                          </a:solidFill>
                          <a:effectLst/>
                          <a:latin typeface="+mn-lt"/>
                          <a:ea typeface="SimSun" panose="02010600030101010101" pitchFamily="2" charset="-122"/>
                          <a:cs typeface="Times New Roman" panose="02020603050405020304" pitchFamily="18" charset="0"/>
                        </a:rPr>
                        <a:t>Montant </a:t>
                      </a:r>
                      <a:r>
                        <a:rPr lang="en-US" sz="2400" b="1" dirty="0" err="1">
                          <a:solidFill>
                            <a:srgbClr val="000000"/>
                          </a:solidFill>
                          <a:effectLst/>
                          <a:latin typeface="+mn-lt"/>
                          <a:ea typeface="SimSun" panose="02010600030101010101" pitchFamily="2" charset="-122"/>
                          <a:cs typeface="Times New Roman" panose="02020603050405020304" pitchFamily="18" charset="0"/>
                        </a:rPr>
                        <a:t>reçu</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indent="382270" algn="ctr" fontAlgn="b">
                        <a:lnSpc>
                          <a:spcPct val="107000"/>
                        </a:lnSpc>
                        <a:spcAft>
                          <a:spcPts val="0"/>
                        </a:spcAft>
                      </a:pPr>
                      <a:r>
                        <a:rPr lang="fr-FR" sz="2400" b="1">
                          <a:solidFill>
                            <a:srgbClr val="000000"/>
                          </a:solidFill>
                          <a:effectLst/>
                          <a:latin typeface="+mn-lt"/>
                          <a:ea typeface="SimSun" panose="02010600030101010101" pitchFamily="2" charset="-122"/>
                          <a:cs typeface="Times New Roman" panose="02020603050405020304" pitchFamily="18" charset="0"/>
                        </a:rPr>
                        <a:t>Décisions de la Cour</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extLst>
                  <a:ext uri="{0D108BD9-81ED-4DB2-BD59-A6C34878D82A}">
                    <a16:rowId xmlns:a16="http://schemas.microsoft.com/office/drawing/2014/main" val="1870133615"/>
                  </a:ext>
                </a:extLst>
              </a:tr>
              <a:tr h="662474">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lnSpc>
                          <a:spcPct val="107000"/>
                        </a:lnSpc>
                        <a:spcAft>
                          <a:spcPts val="0"/>
                        </a:spcAft>
                      </a:pPr>
                      <a:r>
                        <a:rPr lang="en-US" sz="2400" b="1">
                          <a:solidFill>
                            <a:srgbClr val="000000"/>
                          </a:solidFill>
                          <a:effectLst/>
                          <a:latin typeface="+mn-lt"/>
                          <a:ea typeface="SimSun" panose="02010600030101010101" pitchFamily="2" charset="-122"/>
                          <a:cs typeface="Times New Roman" panose="02020603050405020304" pitchFamily="18" charset="0"/>
                        </a:rPr>
                        <a:t>Montant à rembourser</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382270" algn="ctr" fontAlgn="b">
                        <a:lnSpc>
                          <a:spcPct val="107000"/>
                        </a:lnSpc>
                        <a:spcAft>
                          <a:spcPts val="0"/>
                        </a:spcAft>
                      </a:pPr>
                      <a:r>
                        <a:rPr lang="fr-FR" sz="2400" b="1">
                          <a:solidFill>
                            <a:srgbClr val="000000"/>
                          </a:solidFill>
                          <a:effectLst/>
                          <a:latin typeface="+mn-lt"/>
                          <a:ea typeface="SimSun" panose="02010600030101010101" pitchFamily="2" charset="-122"/>
                          <a:cs typeface="Times New Roman" panose="02020603050405020304" pitchFamily="18" charset="0"/>
                        </a:rPr>
                        <a:t>Sanctions</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61824192"/>
                  </a:ext>
                </a:extLst>
              </a:tr>
              <a:tr h="662474">
                <a:tc>
                  <a:txBody>
                    <a:bodyPr/>
                    <a:lstStyle/>
                    <a:p>
                      <a:pPr algn="ctr" fontAlgn="b">
                        <a:lnSpc>
                          <a:spcPct val="107000"/>
                        </a:lnSpc>
                        <a:spcAft>
                          <a:spcPts val="0"/>
                        </a:spcAft>
                      </a:pPr>
                      <a:r>
                        <a:rPr lang="en-US" sz="2400">
                          <a:solidFill>
                            <a:srgbClr val="000000"/>
                          </a:solidFill>
                          <a:effectLst/>
                          <a:latin typeface="+mn-lt"/>
                          <a:ea typeface="SimSun" panose="02010600030101010101" pitchFamily="2" charset="-122"/>
                          <a:cs typeface="Times New Roman" panose="02020603050405020304" pitchFamily="18" charset="0"/>
                        </a:rPr>
                        <a:t>1</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fr-FR" sz="2400">
                          <a:solidFill>
                            <a:srgbClr val="000000"/>
                          </a:solidFill>
                          <a:effectLst/>
                          <a:latin typeface="+mn-lt"/>
                          <a:ea typeface="SimSun" panose="02010600030101010101" pitchFamily="2" charset="-122"/>
                          <a:cs typeface="Times New Roman" panose="02020603050405020304" pitchFamily="18" charset="0"/>
                        </a:rPr>
                        <a:t>MPP</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400" dirty="0">
                          <a:solidFill>
                            <a:srgbClr val="000000"/>
                          </a:solidFill>
                          <a:effectLst/>
                          <a:latin typeface="+mn-lt"/>
                          <a:ea typeface="SimSun" panose="02010600030101010101" pitchFamily="2" charset="-122"/>
                          <a:cs typeface="Times New Roman" panose="02020603050405020304" pitchFamily="18" charset="0"/>
                        </a:rPr>
                        <a:t>271 976 726</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400" dirty="0">
                          <a:solidFill>
                            <a:srgbClr val="000000"/>
                          </a:solidFill>
                          <a:effectLst/>
                          <a:latin typeface="+mn-lt"/>
                          <a:ea typeface="SimSun" panose="02010600030101010101" pitchFamily="2" charset="-122"/>
                          <a:cs typeface="Times New Roman" panose="02020603050405020304" pitchFamily="18" charset="0"/>
                        </a:rPr>
                        <a:t>271 976 726</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fr-FR" sz="2400">
                          <a:solidFill>
                            <a:srgbClr val="000000"/>
                          </a:solidFill>
                          <a:effectLst/>
                          <a:latin typeface="+mn-lt"/>
                          <a:ea typeface="SimSun" panose="02010600030101010101" pitchFamily="2" charset="-122"/>
                          <a:cs typeface="Times New Roman" panose="02020603050405020304" pitchFamily="18" charset="0"/>
                        </a:rPr>
                        <a:t>Exclu de subventions publiques</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861388"/>
                  </a:ext>
                </a:extLst>
              </a:tr>
              <a:tr h="662474">
                <a:tc>
                  <a:txBody>
                    <a:bodyPr/>
                    <a:lstStyle/>
                    <a:p>
                      <a:pPr algn="ctr" fontAlgn="b">
                        <a:lnSpc>
                          <a:spcPct val="107000"/>
                        </a:lnSpc>
                        <a:spcAft>
                          <a:spcPts val="0"/>
                        </a:spcAft>
                      </a:pPr>
                      <a:r>
                        <a:rPr lang="en-US" sz="2400">
                          <a:solidFill>
                            <a:srgbClr val="000000"/>
                          </a:solidFill>
                          <a:effectLst/>
                          <a:latin typeface="+mn-lt"/>
                          <a:ea typeface="SimSun" panose="02010600030101010101" pitchFamily="2" charset="-122"/>
                          <a:cs typeface="Times New Roman" panose="02020603050405020304" pitchFamily="18" charset="0"/>
                        </a:rPr>
                        <a:t>2</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fr-FR" sz="2400">
                          <a:solidFill>
                            <a:srgbClr val="000000"/>
                          </a:solidFill>
                          <a:effectLst/>
                          <a:latin typeface="+mn-lt"/>
                          <a:ea typeface="SimSun" panose="02010600030101010101" pitchFamily="2" charset="-122"/>
                          <a:cs typeface="Times New Roman" panose="02020603050405020304" pitchFamily="18" charset="0"/>
                        </a:rPr>
                        <a:t>NTD</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400" dirty="0">
                          <a:solidFill>
                            <a:srgbClr val="000000"/>
                          </a:solidFill>
                          <a:effectLst/>
                          <a:latin typeface="+mn-lt"/>
                          <a:ea typeface="SimSun" panose="02010600030101010101" pitchFamily="2" charset="-122"/>
                          <a:cs typeface="Times New Roman" panose="02020603050405020304" pitchFamily="18" charset="0"/>
                        </a:rPr>
                        <a:t>43 717 566</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fontAlgn="b">
                        <a:lnSpc>
                          <a:spcPct val="107000"/>
                        </a:lnSpc>
                        <a:spcAft>
                          <a:spcPts val="0"/>
                        </a:spcAft>
                      </a:pPr>
                      <a:r>
                        <a:rPr lang="en-US" sz="2400" dirty="0">
                          <a:solidFill>
                            <a:srgbClr val="000000"/>
                          </a:solidFill>
                          <a:effectLst/>
                          <a:latin typeface="+mn-lt"/>
                          <a:ea typeface="SimSun" panose="02010600030101010101" pitchFamily="2" charset="-122"/>
                          <a:cs typeface="Times New Roman" panose="02020603050405020304" pitchFamily="18" charset="0"/>
                        </a:rPr>
                        <a:t>43 717 566</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07000"/>
                        </a:lnSpc>
                        <a:spcAft>
                          <a:spcPts val="0"/>
                        </a:spcAft>
                      </a:pPr>
                      <a:r>
                        <a:rPr lang="fr-FR" sz="2400" dirty="0">
                          <a:solidFill>
                            <a:srgbClr val="000000"/>
                          </a:solidFill>
                          <a:effectLst/>
                          <a:latin typeface="+mn-lt"/>
                          <a:ea typeface="SimSun" panose="02010600030101010101" pitchFamily="2" charset="-122"/>
                          <a:cs typeface="Times New Roman" panose="02020603050405020304" pitchFamily="18" charset="0"/>
                        </a:rPr>
                        <a:t>Exclu de subventions publiques</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94758"/>
                  </a:ext>
                </a:extLst>
              </a:tr>
              <a:tr h="662474">
                <a:tc gridSpan="2">
                  <a:txBody>
                    <a:bodyPr/>
                    <a:lstStyle/>
                    <a:p>
                      <a:pPr algn="ctr" fontAlgn="b">
                        <a:lnSpc>
                          <a:spcPct val="107000"/>
                        </a:lnSpc>
                        <a:spcAft>
                          <a:spcPts val="0"/>
                        </a:spcAft>
                      </a:pPr>
                      <a:r>
                        <a:rPr lang="fr-FR" sz="2400" b="1">
                          <a:solidFill>
                            <a:srgbClr val="000000"/>
                          </a:solidFill>
                          <a:effectLst/>
                          <a:latin typeface="+mn-lt"/>
                          <a:ea typeface="SimSun" panose="02010600030101010101" pitchFamily="2" charset="-122"/>
                          <a:cs typeface="Times New Roman" panose="02020603050405020304" pitchFamily="18" charset="0"/>
                        </a:rPr>
                        <a:t>Total</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fontAlgn="b">
                        <a:lnSpc>
                          <a:spcPct val="107000"/>
                        </a:lnSpc>
                        <a:spcAft>
                          <a:spcPts val="0"/>
                        </a:spcAft>
                      </a:pPr>
                      <a:r>
                        <a:rPr lang="en-US" sz="2400" b="1">
                          <a:solidFill>
                            <a:srgbClr val="000000"/>
                          </a:solidFill>
                          <a:effectLst/>
                          <a:latin typeface="+mn-lt"/>
                          <a:ea typeface="SimSun" panose="02010600030101010101" pitchFamily="2" charset="-122"/>
                          <a:cs typeface="Times New Roman" panose="02020603050405020304" pitchFamily="18" charset="0"/>
                        </a:rPr>
                        <a:t>315 694 292</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400" b="1">
                          <a:solidFill>
                            <a:srgbClr val="000000"/>
                          </a:solidFill>
                          <a:effectLst/>
                          <a:latin typeface="+mn-lt"/>
                          <a:ea typeface="SimSun" panose="02010600030101010101" pitchFamily="2" charset="-122"/>
                          <a:cs typeface="Times New Roman" panose="02020603050405020304" pitchFamily="18" charset="0"/>
                        </a:rPr>
                        <a:t>315 694 292</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lnSpc>
                          <a:spcPct val="107000"/>
                        </a:lnSpc>
                        <a:spcAft>
                          <a:spcPts val="0"/>
                        </a:spcAft>
                      </a:pPr>
                      <a:r>
                        <a:rPr lang="en-US" sz="2400" b="1" dirty="0">
                          <a:solidFill>
                            <a:srgbClr val="000000"/>
                          </a:solidFill>
                          <a:effectLst/>
                          <a:latin typeface="+mn-lt"/>
                          <a:ea typeface="SimSun" panose="02010600030101010101" pitchFamily="2" charset="-122"/>
                          <a:cs typeface="Times New Roman" panose="02020603050405020304" pitchFamily="18" charset="0"/>
                        </a:rPr>
                        <a:t> </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044073"/>
                  </a:ext>
                </a:extLst>
              </a:tr>
            </a:tbl>
          </a:graphicData>
        </a:graphic>
      </p:graphicFrame>
    </p:spTree>
    <p:extLst>
      <p:ext uri="{BB962C8B-B14F-4D97-AF65-F5344CB8AC3E}">
        <p14:creationId xmlns:p14="http://schemas.microsoft.com/office/powerpoint/2010/main" val="195485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857374"/>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400" dirty="0"/>
              <a:t>Certification des formulaires de déclaration des recettes minières des entités publiques</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859684846"/>
              </p:ext>
            </p:extLst>
          </p:nvPr>
        </p:nvGraphicFramePr>
        <p:xfrm>
          <a:off x="1" y="980728"/>
          <a:ext cx="12191998" cy="5751319"/>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548055">
                  <a:extLst>
                    <a:ext uri="{9D8B030D-6E8A-4147-A177-3AD203B41FA5}">
                      <a16:colId xmlns:a16="http://schemas.microsoft.com/office/drawing/2014/main" val="745032168"/>
                    </a:ext>
                  </a:extLst>
                </a:gridCol>
                <a:gridCol w="5112568">
                  <a:extLst>
                    <a:ext uri="{9D8B030D-6E8A-4147-A177-3AD203B41FA5}">
                      <a16:colId xmlns:a16="http://schemas.microsoft.com/office/drawing/2014/main" val="2214947992"/>
                    </a:ext>
                  </a:extLst>
                </a:gridCol>
                <a:gridCol w="4799855">
                  <a:extLst>
                    <a:ext uri="{9D8B030D-6E8A-4147-A177-3AD203B41FA5}">
                      <a16:colId xmlns:a16="http://schemas.microsoft.com/office/drawing/2014/main" val="1852319837"/>
                    </a:ext>
                  </a:extLst>
                </a:gridCol>
              </a:tblGrid>
              <a:tr h="410053">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smtClean="0">
                          <a:effectLst/>
                          <a:latin typeface="+mn-lt"/>
                          <a:ea typeface="+mn-ea"/>
                          <a:cs typeface="+mn-cs"/>
                        </a:rPr>
                        <a:t>Rubriques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a:effectLst/>
                        </a:rPr>
                        <a:t>Constats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330695">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rPr>
                        <a:t>04</a:t>
                      </a:r>
                      <a:r>
                        <a:rPr lang="fr-FR"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marL="0" algn="just" defTabSz="914400" rtl="0" eaLnBrk="1" latinLnBrk="0" hangingPunct="1">
                        <a:lnSpc>
                          <a:spcPct val="115000"/>
                        </a:lnSpc>
                        <a:spcAft>
                          <a:spcPts val="0"/>
                        </a:spcAft>
                      </a:pPr>
                      <a:r>
                        <a:rPr lang="fr-FR" sz="2400" kern="1200" dirty="0" smtClean="0">
                          <a:solidFill>
                            <a:schemeClr val="dk1"/>
                          </a:solidFill>
                          <a:effectLst/>
                          <a:latin typeface="+mn-lt"/>
                          <a:ea typeface="+mn-ea"/>
                          <a:cs typeface="+mn-cs"/>
                        </a:rPr>
                        <a:t>La Cour a constaté que la Direction générale des douanes n’a pas produit un formulaire de déclaration pour la société BOUERE DOHOUN GOLD Operations SA qui se trouve dans le périmètre de conciliation du fait qu’elle n’a pas effectué des exportations au cours de l’année 2021.</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Comité de pilotage de renforcer la formation des points focaux sur le remplissage des formulaires de déclaration afin de permettre une maîtrise parfaite des directives de rapportage par les entités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directeur général des douanes de veiller à la complétude des formulaires de déclaration et à la transmission à la Cour selon le modèle adopté par le Comité de pilotage.</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6</a:t>
            </a:fld>
            <a:endParaRPr lang="fr-FR"/>
          </a:p>
        </p:txBody>
      </p:sp>
    </p:spTree>
    <p:extLst>
      <p:ext uri="{BB962C8B-B14F-4D97-AF65-F5344CB8AC3E}">
        <p14:creationId xmlns:p14="http://schemas.microsoft.com/office/powerpoint/2010/main" val="2464267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24" y="0"/>
            <a:ext cx="12175232" cy="980728"/>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2800" b="1" dirty="0"/>
              <a:t>Les partis politiques ayant bénéficié de subventions hors campagne en 2021 et qui n’ont pas déposé de rapport</a:t>
            </a:r>
            <a:endParaRPr lang="fr-FR" sz="2800" dirty="0"/>
          </a:p>
        </p:txBody>
      </p:sp>
      <p:sp>
        <p:nvSpPr>
          <p:cNvPr id="4" name="Espace réservé du numéro de diapositive 3"/>
          <p:cNvSpPr>
            <a:spLocks noGrp="1"/>
          </p:cNvSpPr>
          <p:nvPr>
            <p:ph type="sldNum" sz="quarter" idx="12"/>
          </p:nvPr>
        </p:nvSpPr>
        <p:spPr/>
        <p:txBody>
          <a:bodyPr/>
          <a:lstStyle/>
          <a:p>
            <a:fld id="{D330D3D2-7BC9-45F2-99AA-37C18F069CB4}" type="slidenum">
              <a:rPr lang="fr-FR" smtClean="0"/>
              <a:pPr/>
              <a:t>60</a:t>
            </a:fld>
            <a:endParaRPr lang="fr-FR"/>
          </a:p>
        </p:txBody>
      </p:sp>
      <p:sp>
        <p:nvSpPr>
          <p:cNvPr id="3" name="Rectangle 2"/>
          <p:cNvSpPr/>
          <p:nvPr/>
        </p:nvSpPr>
        <p:spPr>
          <a:xfrm>
            <a:off x="16024" y="1305342"/>
            <a:ext cx="12175976" cy="5193409"/>
          </a:xfrm>
          <a:prstGeom prst="rect">
            <a:avLst/>
          </a:prstGeom>
        </p:spPr>
        <p:txBody>
          <a:bodyPr wrap="square">
            <a:spAutoFit/>
          </a:bodyPr>
          <a:lstStyle/>
          <a:p>
            <a:pPr algn="just">
              <a:lnSpc>
                <a:spcPct val="150000"/>
              </a:lnSpc>
              <a:spcAft>
                <a:spcPts val="0"/>
              </a:spcAft>
            </a:pPr>
            <a:r>
              <a:rPr lang="fr-FR" sz="2800" dirty="0">
                <a:ea typeface="Arial Unicode MS"/>
                <a:cs typeface="Times New Roman" panose="02020603050405020304" pitchFamily="18" charset="0"/>
              </a:rPr>
              <a:t>Au total, 56 acteurs politiques sont concernés par le non dépôt de rapport financier accompagné de pièces justificatives de dépenses des subventions reçues à l’occasion soit de la campagne pour les élections législatives, soit de la campagne pour l’élection présidentielle de 2020, soit du financement hors campagnes 2021. Le montant global à rembourser au profit du Trésor public est de cinq cent quatre-vingt-dix millions quatre cent quarante-six mille quatre cent vingt virgule six cent douze (590 446 420,672) francs CFA, dont les détails sont présentés dans le tableau n°26.</a:t>
            </a:r>
            <a:endParaRPr lang="fr-FR"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636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330D3D2-7BC9-45F2-99AA-37C18F069CB4}" type="slidenum">
              <a:rPr lang="fr-FR" smtClean="0"/>
              <a:pPr/>
              <a:t>61</a:t>
            </a:fld>
            <a:endParaRPr lang="fr-FR"/>
          </a:p>
        </p:txBody>
      </p:sp>
      <p:sp>
        <p:nvSpPr>
          <p:cNvPr id="6" name="Rectangle 5"/>
          <p:cNvSpPr/>
          <p:nvPr/>
        </p:nvSpPr>
        <p:spPr>
          <a:xfrm>
            <a:off x="191344" y="0"/>
            <a:ext cx="12144672" cy="587148"/>
          </a:xfrm>
          <a:prstGeom prst="rect">
            <a:avLst/>
          </a:prstGeom>
        </p:spPr>
        <p:txBody>
          <a:bodyPr wrap="square">
            <a:spAutoFit/>
          </a:bodyPr>
          <a:lstStyle/>
          <a:p>
            <a:pPr marL="990600" indent="-990600" algn="just">
              <a:lnSpc>
                <a:spcPct val="150000"/>
              </a:lnSpc>
              <a:spcAft>
                <a:spcPts val="0"/>
              </a:spcAft>
            </a:pPr>
            <a:r>
              <a:rPr lang="fr-FR" sz="2400" b="1" dirty="0">
                <a:solidFill>
                  <a:srgbClr val="44546A"/>
                </a:solidFill>
                <a:ea typeface="Times New Roman" panose="02020603050405020304" pitchFamily="18" charset="0"/>
              </a:rPr>
              <a:t>Tableau n°26 :	Récapitulatif des subventions publiques accordées et non justifiées</a:t>
            </a:r>
            <a:endParaRPr lang="fr-FR" sz="2400" b="1" i="1" dirty="0">
              <a:solidFill>
                <a:srgbClr val="44546A"/>
              </a:solidFill>
              <a:effectLst/>
              <a:ea typeface="Times New Roman" panose="02020603050405020304" pitchFamily="18"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462181888"/>
              </p:ext>
            </p:extLst>
          </p:nvPr>
        </p:nvGraphicFramePr>
        <p:xfrm>
          <a:off x="839416" y="692696"/>
          <a:ext cx="8975725" cy="2592286"/>
        </p:xfrm>
        <a:graphic>
          <a:graphicData uri="http://schemas.openxmlformats.org/drawingml/2006/table">
            <a:tbl>
              <a:tblPr firstRow="1" firstCol="1" bandRow="1"/>
              <a:tblGrid>
                <a:gridCol w="2983865">
                  <a:extLst>
                    <a:ext uri="{9D8B030D-6E8A-4147-A177-3AD203B41FA5}">
                      <a16:colId xmlns:a16="http://schemas.microsoft.com/office/drawing/2014/main" val="4159828161"/>
                    </a:ext>
                  </a:extLst>
                </a:gridCol>
                <a:gridCol w="2991485">
                  <a:extLst>
                    <a:ext uri="{9D8B030D-6E8A-4147-A177-3AD203B41FA5}">
                      <a16:colId xmlns:a16="http://schemas.microsoft.com/office/drawing/2014/main" val="2808749605"/>
                    </a:ext>
                  </a:extLst>
                </a:gridCol>
                <a:gridCol w="3000375">
                  <a:extLst>
                    <a:ext uri="{9D8B030D-6E8A-4147-A177-3AD203B41FA5}">
                      <a16:colId xmlns:a16="http://schemas.microsoft.com/office/drawing/2014/main" val="2943825509"/>
                    </a:ext>
                  </a:extLst>
                </a:gridCol>
              </a:tblGrid>
              <a:tr h="952206">
                <a:tc>
                  <a:txBody>
                    <a:bodyPr/>
                    <a:lstStyle/>
                    <a:p>
                      <a:pPr algn="ctr">
                        <a:lnSpc>
                          <a:spcPct val="107000"/>
                        </a:lnSpc>
                        <a:spcAft>
                          <a:spcPts val="0"/>
                        </a:spcAft>
                      </a:pPr>
                      <a:r>
                        <a:rPr lang="fr-FR" sz="2400" b="1" dirty="0">
                          <a:effectLst/>
                          <a:latin typeface="+mn-lt"/>
                          <a:ea typeface="Calibri" panose="020F0502020204030204" pitchFamily="34" charset="0"/>
                          <a:cs typeface="Times New Roman" panose="02020603050405020304" pitchFamily="18" charset="0"/>
                        </a:rPr>
                        <a:t>Désignation</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fr-FR" sz="2400" b="1">
                          <a:effectLst/>
                          <a:latin typeface="+mn-lt"/>
                          <a:ea typeface="Calibri" panose="020F0502020204030204" pitchFamily="34" charset="0"/>
                          <a:cs typeface="Times New Roman" panose="02020603050405020304" pitchFamily="18" charset="0"/>
                        </a:rPr>
                        <a:t>Nombre de partis et formations politiques</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fr-FR" sz="2400" b="1">
                          <a:effectLst/>
                          <a:latin typeface="+mn-lt"/>
                          <a:ea typeface="Calibri" panose="020F0502020204030204" pitchFamily="34" charset="0"/>
                          <a:cs typeface="Times New Roman" panose="02020603050405020304" pitchFamily="18" charset="0"/>
                        </a:rPr>
                        <a:t>Montant à </a:t>
                      </a:r>
                      <a:br>
                        <a:rPr lang="fr-FR" sz="2400" b="1">
                          <a:effectLst/>
                          <a:latin typeface="+mn-lt"/>
                          <a:ea typeface="Calibri" panose="020F0502020204030204" pitchFamily="34" charset="0"/>
                          <a:cs typeface="Times New Roman" panose="02020603050405020304" pitchFamily="18" charset="0"/>
                        </a:rPr>
                      </a:br>
                      <a:r>
                        <a:rPr lang="fr-FR" sz="2400" b="1">
                          <a:effectLst/>
                          <a:latin typeface="+mn-lt"/>
                          <a:ea typeface="Calibri" panose="020F0502020204030204" pitchFamily="34" charset="0"/>
                          <a:cs typeface="Times New Roman" panose="02020603050405020304" pitchFamily="18" charset="0"/>
                        </a:rPr>
                        <a:t>rembourser FCFA</a:t>
                      </a:r>
                      <a:endParaRPr lang="fr-FR"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6831848"/>
                  </a:ext>
                </a:extLst>
              </a:tr>
              <a:tr h="410020">
                <a:tc>
                  <a:txBody>
                    <a:bodyPr/>
                    <a:lstStyle/>
                    <a:p>
                      <a:pPr>
                        <a:lnSpc>
                          <a:spcPct val="107000"/>
                        </a:lnSpc>
                        <a:spcAft>
                          <a:spcPts val="0"/>
                        </a:spcAft>
                      </a:pPr>
                      <a:r>
                        <a:rPr lang="fr-FR" sz="2400">
                          <a:effectLst/>
                          <a:latin typeface="+mn-lt"/>
                          <a:ea typeface="Calibri" panose="020F0502020204030204" pitchFamily="34" charset="0"/>
                          <a:cs typeface="Times New Roman" panose="02020603050405020304" pitchFamily="18" charset="0"/>
                        </a:rPr>
                        <a:t>Présidentielle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effectLst/>
                          <a:latin typeface="+mn-lt"/>
                          <a:ea typeface="Calibri" panose="020F0502020204030204" pitchFamily="34" charset="0"/>
                          <a:cs typeface="Times New Roman" panose="02020603050405020304" pitchFamily="18" charset="0"/>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2400">
                          <a:solidFill>
                            <a:srgbClr val="000000"/>
                          </a:solidFill>
                          <a:effectLst/>
                          <a:latin typeface="+mn-lt"/>
                          <a:ea typeface="SimSun" panose="02010600030101010101" pitchFamily="2" charset="-122"/>
                          <a:cs typeface="Times New Roman" panose="02020603050405020304" pitchFamily="18" charset="0"/>
                        </a:rPr>
                        <a:t>129 230 769,000</a:t>
                      </a:r>
                      <a:endParaRPr lang="fr-FR" sz="2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666838"/>
                  </a:ext>
                </a:extLst>
              </a:tr>
              <a:tr h="410020">
                <a:tc>
                  <a:txBody>
                    <a:bodyPr/>
                    <a:lstStyle/>
                    <a:p>
                      <a:pPr>
                        <a:lnSpc>
                          <a:spcPct val="107000"/>
                        </a:lnSpc>
                        <a:spcAft>
                          <a:spcPts val="0"/>
                        </a:spcAft>
                      </a:pPr>
                      <a:r>
                        <a:rPr lang="fr-FR" sz="2400">
                          <a:effectLst/>
                          <a:latin typeface="+mn-lt"/>
                          <a:ea typeface="Calibri" panose="020F0502020204030204" pitchFamily="34" charset="0"/>
                          <a:cs typeface="Times New Roman" panose="02020603050405020304" pitchFamily="18" charset="0"/>
                        </a:rPr>
                        <a:t>Législatives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effectLst/>
                          <a:latin typeface="+mn-lt"/>
                          <a:ea typeface="Calibri" panose="020F0502020204030204" pitchFamily="34" charset="0"/>
                          <a:cs typeface="Times New Roman" panose="02020603050405020304" pitchFamily="18" charset="0"/>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2400" dirty="0">
                          <a:solidFill>
                            <a:srgbClr val="000000"/>
                          </a:solidFill>
                          <a:effectLst/>
                          <a:latin typeface="+mn-lt"/>
                          <a:ea typeface="Times New Roman" panose="02020603050405020304" pitchFamily="18" charset="0"/>
                          <a:cs typeface="Times New Roman" panose="02020603050405020304" pitchFamily="18" charset="0"/>
                        </a:rPr>
                        <a:t>145 521 359,672</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744336"/>
                  </a:ext>
                </a:extLst>
              </a:tr>
              <a:tr h="410020">
                <a:tc>
                  <a:txBody>
                    <a:bodyPr/>
                    <a:lstStyle/>
                    <a:p>
                      <a:pPr>
                        <a:lnSpc>
                          <a:spcPct val="107000"/>
                        </a:lnSpc>
                        <a:spcAft>
                          <a:spcPts val="0"/>
                        </a:spcAft>
                      </a:pPr>
                      <a:r>
                        <a:rPr lang="fr-FR" sz="2400">
                          <a:effectLst/>
                          <a:latin typeface="+mn-lt"/>
                          <a:ea typeface="Calibri" panose="020F0502020204030204" pitchFamily="34" charset="0"/>
                          <a:cs typeface="Times New Roman" panose="02020603050405020304" pitchFamily="18" charset="0"/>
                        </a:rPr>
                        <a:t>Hors campagne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effectLst/>
                          <a:latin typeface="+mn-lt"/>
                          <a:ea typeface="Calibri" panose="020F0502020204030204" pitchFamily="34" charset="0"/>
                          <a:cs typeface="Times New Roman" panose="02020603050405020304" pitchFamily="18"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2400" dirty="0">
                          <a:solidFill>
                            <a:srgbClr val="000000"/>
                          </a:solidFill>
                          <a:effectLst/>
                          <a:latin typeface="+mn-lt"/>
                          <a:ea typeface="Times New Roman" panose="02020603050405020304" pitchFamily="18" charset="0"/>
                          <a:cs typeface="Times New Roman" panose="02020603050405020304" pitchFamily="18" charset="0"/>
                        </a:rPr>
                        <a:t>315 694 292,000</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698881"/>
                  </a:ext>
                </a:extLst>
              </a:tr>
              <a:tr h="410020">
                <a:tc>
                  <a:txBody>
                    <a:bodyPr/>
                    <a:lstStyle/>
                    <a:p>
                      <a:pPr>
                        <a:lnSpc>
                          <a:spcPct val="107000"/>
                        </a:lnSpc>
                        <a:spcAft>
                          <a:spcPts val="0"/>
                        </a:spcAft>
                      </a:pPr>
                      <a:r>
                        <a:rPr lang="fr-FR" sz="2400" b="1">
                          <a:effectLst/>
                          <a:latin typeface="+mn-lt"/>
                          <a:ea typeface="Calibri" panose="020F0502020204030204" pitchFamily="34" charset="0"/>
                          <a:cs typeface="Times New Roman" panose="02020603050405020304" pitchFamily="18" charset="0"/>
                        </a:rPr>
                        <a:t>Total </a:t>
                      </a:r>
                      <a:endParaRPr lang="fr-FR" sz="2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effectLst/>
                          <a:latin typeface="+mn-lt"/>
                          <a:ea typeface="Calibri" panose="020F0502020204030204" pitchFamily="34" charset="0"/>
                          <a:cs typeface="Times New Roman" panose="02020603050405020304" pitchFamily="18" charset="0"/>
                        </a:rPr>
                        <a:t>56</a:t>
                      </a:r>
                      <a:endParaRPr lang="fr-FR" sz="2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2400" b="1" dirty="0">
                          <a:solidFill>
                            <a:srgbClr val="000000"/>
                          </a:solidFill>
                          <a:effectLst/>
                          <a:latin typeface="+mn-lt"/>
                          <a:ea typeface="Times New Roman" panose="02020603050405020304" pitchFamily="18" charset="0"/>
                          <a:cs typeface="Times New Roman" panose="02020603050405020304" pitchFamily="18" charset="0"/>
                        </a:rPr>
                        <a:t>590 446 420,672</a:t>
                      </a:r>
                      <a:endParaRPr lang="fr-FR"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526015"/>
                  </a:ext>
                </a:extLst>
              </a:tr>
            </a:tbl>
          </a:graphicData>
        </a:graphic>
      </p:graphicFrame>
      <p:sp>
        <p:nvSpPr>
          <p:cNvPr id="9" name="Rectangle 8"/>
          <p:cNvSpPr/>
          <p:nvPr/>
        </p:nvSpPr>
        <p:spPr>
          <a:xfrm>
            <a:off x="119336" y="3390530"/>
            <a:ext cx="12072664" cy="2608535"/>
          </a:xfrm>
          <a:prstGeom prst="rect">
            <a:avLst/>
          </a:prstGeom>
        </p:spPr>
        <p:txBody>
          <a:bodyPr wrap="square">
            <a:spAutoFit/>
          </a:bodyPr>
          <a:lstStyle/>
          <a:p>
            <a:pPr algn="just">
              <a:lnSpc>
                <a:spcPct val="150000"/>
              </a:lnSpc>
              <a:spcAft>
                <a:spcPts val="0"/>
              </a:spcAft>
            </a:pPr>
            <a:r>
              <a:rPr lang="fr-FR" sz="2800" dirty="0">
                <a:ea typeface="Arial Unicode MS"/>
                <a:cs typeface="Times New Roman" panose="02020603050405020304" pitchFamily="18" charset="0"/>
              </a:rPr>
              <a:t>Au terme de l’instruction portant sur 129 dossiers relatifs aux financements publics alloués par l’Etat au bénéfice des acteurs politiques durant l’année 2020 (125 rapports produits) et 2021 (04 rapports produits), la Cour a rendu sa décision pour chacun de ces dossiers.</a:t>
            </a:r>
            <a:endParaRPr lang="fr-FR"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6216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330D3D2-7BC9-45F2-99AA-37C18F069CB4}" type="slidenum">
              <a:rPr lang="fr-FR" smtClean="0"/>
              <a:pPr/>
              <a:t>62</a:t>
            </a:fld>
            <a:endParaRPr lang="fr-FR"/>
          </a:p>
        </p:txBody>
      </p:sp>
      <p:sp>
        <p:nvSpPr>
          <p:cNvPr id="3" name="Rectangle 2"/>
          <p:cNvSpPr/>
          <p:nvPr/>
        </p:nvSpPr>
        <p:spPr>
          <a:xfrm>
            <a:off x="0" y="0"/>
            <a:ext cx="12192000" cy="4616648"/>
          </a:xfrm>
          <a:prstGeom prst="rect">
            <a:avLst/>
          </a:prstGeom>
        </p:spPr>
        <p:txBody>
          <a:bodyPr wrap="square">
            <a:spAutoFit/>
          </a:bodyPr>
          <a:lstStyle/>
          <a:p>
            <a:pPr algn="just">
              <a:lnSpc>
                <a:spcPct val="150000"/>
              </a:lnSpc>
              <a:spcAft>
                <a:spcPts val="0"/>
              </a:spcAft>
            </a:pPr>
            <a:r>
              <a:rPr lang="fr-FR" sz="2800" dirty="0">
                <a:ea typeface="Arial Unicode MS"/>
                <a:cs typeface="Times New Roman" panose="02020603050405020304" pitchFamily="18" charset="0"/>
              </a:rPr>
              <a:t>En plus des exclusions du bénéfice des subventions de l’Etat, elle a rendu des décisions exigeant des acteurs politiques défaillants le remboursement du montant total de </a:t>
            </a:r>
            <a:r>
              <a:rPr lang="fr-FR" sz="2800" b="1" dirty="0" smtClean="0">
                <a:ea typeface="Arial Unicode MS"/>
                <a:cs typeface="Times New Roman" panose="02020603050405020304" pitchFamily="18" charset="0"/>
              </a:rPr>
              <a:t>590</a:t>
            </a:r>
            <a:r>
              <a:rPr lang="fr-FR" sz="2800" b="1" dirty="0">
                <a:ea typeface="Arial Unicode MS"/>
                <a:cs typeface="Times New Roman" panose="02020603050405020304" pitchFamily="18" charset="0"/>
              </a:rPr>
              <a:t> 446 </a:t>
            </a:r>
            <a:r>
              <a:rPr lang="fr-FR" sz="2800" b="1" dirty="0" smtClean="0">
                <a:ea typeface="Arial Unicode MS"/>
                <a:cs typeface="Times New Roman" panose="02020603050405020304" pitchFamily="18" charset="0"/>
              </a:rPr>
              <a:t>420,672 </a:t>
            </a:r>
            <a:r>
              <a:rPr lang="fr-FR" sz="2800" b="1" dirty="0">
                <a:ea typeface="Arial Unicode MS"/>
                <a:cs typeface="Times New Roman" panose="02020603050405020304" pitchFamily="18" charset="0"/>
              </a:rPr>
              <a:t>francs CFA</a:t>
            </a:r>
            <a:r>
              <a:rPr lang="fr-FR" sz="2800" dirty="0">
                <a:ea typeface="Arial Unicode MS"/>
                <a:cs typeface="Times New Roman" panose="02020603050405020304" pitchFamily="18" charset="0"/>
              </a:rPr>
              <a:t>, sans préjudice des poursuites judiciaires.</a:t>
            </a:r>
            <a:endParaRPr lang="fr-FR" sz="2800" dirty="0">
              <a:ea typeface="Calibri" panose="020F0502020204030204" pitchFamily="34" charset="0"/>
              <a:cs typeface="Times New Roman" panose="02020603050405020304" pitchFamily="18" charset="0"/>
            </a:endParaRPr>
          </a:p>
          <a:p>
            <a:pPr algn="just">
              <a:lnSpc>
                <a:spcPct val="150000"/>
              </a:lnSpc>
              <a:spcAft>
                <a:spcPts val="0"/>
              </a:spcAft>
            </a:pPr>
            <a:r>
              <a:rPr lang="fr-FR" sz="2800" dirty="0">
                <a:ea typeface="Arial Unicode MS"/>
                <a:cs typeface="Times New Roman" panose="02020603050405020304" pitchFamily="18" charset="0"/>
              </a:rPr>
              <a:t> </a:t>
            </a:r>
            <a:r>
              <a:rPr lang="fr-FR" sz="2800" dirty="0" smtClean="0">
                <a:ea typeface="Arial Unicode MS"/>
                <a:cs typeface="Times New Roman" panose="02020603050405020304" pitchFamily="18" charset="0"/>
              </a:rPr>
              <a:t>Ainsi</a:t>
            </a:r>
            <a:r>
              <a:rPr lang="fr-FR" sz="2800" dirty="0">
                <a:ea typeface="Arial Unicode MS"/>
                <a:cs typeface="Times New Roman" panose="02020603050405020304" pitchFamily="18" charset="0"/>
              </a:rPr>
              <a:t>, le montant global des décisions rendues au titre du remboursement, pour les années 2022 et 2023 s’élève à </a:t>
            </a:r>
            <a:r>
              <a:rPr lang="fr-FR" sz="2800" b="1" dirty="0" smtClean="0">
                <a:ea typeface="Arial Unicode MS"/>
                <a:cs typeface="Times New Roman" panose="02020603050405020304" pitchFamily="18" charset="0"/>
              </a:rPr>
              <a:t>696</a:t>
            </a:r>
            <a:r>
              <a:rPr lang="fr-FR" sz="2800" b="1" dirty="0">
                <a:ea typeface="Arial Unicode MS"/>
                <a:cs typeface="Times New Roman" panose="02020603050405020304" pitchFamily="18" charset="0"/>
              </a:rPr>
              <a:t> 551 </a:t>
            </a:r>
            <a:r>
              <a:rPr lang="fr-FR" sz="2800" b="1" dirty="0" smtClean="0">
                <a:ea typeface="Arial Unicode MS"/>
                <a:cs typeface="Times New Roman" panose="02020603050405020304" pitchFamily="18" charset="0"/>
              </a:rPr>
              <a:t>306,672 </a:t>
            </a:r>
            <a:r>
              <a:rPr lang="fr-FR" sz="2800" b="1" dirty="0">
                <a:ea typeface="Arial Unicode MS"/>
                <a:cs typeface="Times New Roman" panose="02020603050405020304" pitchFamily="18" charset="0"/>
              </a:rPr>
              <a:t>francs CFA</a:t>
            </a:r>
            <a:r>
              <a:rPr lang="fr-FR" sz="2800" dirty="0">
                <a:ea typeface="Arial Unicode MS"/>
                <a:cs typeface="Times New Roman" panose="02020603050405020304" pitchFamily="18" charset="0"/>
              </a:rPr>
              <a:t>, dont </a:t>
            </a:r>
            <a:r>
              <a:rPr lang="fr-FR" sz="2800" b="1" dirty="0" smtClean="0">
                <a:ea typeface="Arial Unicode MS"/>
                <a:cs typeface="Times New Roman" panose="02020603050405020304" pitchFamily="18" charset="0"/>
              </a:rPr>
              <a:t>106</a:t>
            </a:r>
            <a:r>
              <a:rPr lang="fr-FR" sz="2800" b="1" dirty="0">
                <a:ea typeface="Arial Unicode MS"/>
                <a:cs typeface="Times New Roman" panose="02020603050405020304" pitchFamily="18" charset="0"/>
              </a:rPr>
              <a:t> 104 </a:t>
            </a:r>
            <a:r>
              <a:rPr lang="fr-FR" sz="2800" b="1" dirty="0" smtClean="0">
                <a:ea typeface="Arial Unicode MS"/>
                <a:cs typeface="Times New Roman" panose="02020603050405020304" pitchFamily="18" charset="0"/>
              </a:rPr>
              <a:t>886 </a:t>
            </a:r>
            <a:r>
              <a:rPr lang="fr-FR" sz="2800" b="1" dirty="0">
                <a:ea typeface="Arial Unicode MS"/>
                <a:cs typeface="Times New Roman" panose="02020603050405020304" pitchFamily="18" charset="0"/>
              </a:rPr>
              <a:t>francs CFA</a:t>
            </a:r>
            <a:r>
              <a:rPr lang="fr-FR" sz="2800" dirty="0">
                <a:ea typeface="Arial Unicode MS"/>
                <a:cs typeface="Times New Roman" panose="02020603050405020304" pitchFamily="18" charset="0"/>
              </a:rPr>
              <a:t> avaient fait l’objet de communication dans le rapport public annuel 2022.</a:t>
            </a:r>
            <a:endParaRPr lang="fr-FR"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850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857374"/>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400" dirty="0"/>
              <a:t>Certification des formulaires de déclaration des recettes minières des entités publiques</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025684738"/>
              </p:ext>
            </p:extLst>
          </p:nvPr>
        </p:nvGraphicFramePr>
        <p:xfrm>
          <a:off x="1" y="980728"/>
          <a:ext cx="12191998" cy="587727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548055">
                  <a:extLst>
                    <a:ext uri="{9D8B030D-6E8A-4147-A177-3AD203B41FA5}">
                      <a16:colId xmlns:a16="http://schemas.microsoft.com/office/drawing/2014/main" val="745032168"/>
                    </a:ext>
                  </a:extLst>
                </a:gridCol>
                <a:gridCol w="5688632">
                  <a:extLst>
                    <a:ext uri="{9D8B030D-6E8A-4147-A177-3AD203B41FA5}">
                      <a16:colId xmlns:a16="http://schemas.microsoft.com/office/drawing/2014/main" val="2214947992"/>
                    </a:ext>
                  </a:extLst>
                </a:gridCol>
                <a:gridCol w="4223791">
                  <a:extLst>
                    <a:ext uri="{9D8B030D-6E8A-4147-A177-3AD203B41FA5}">
                      <a16:colId xmlns:a16="http://schemas.microsoft.com/office/drawing/2014/main" val="1852319837"/>
                    </a:ext>
                  </a:extLst>
                </a:gridCol>
              </a:tblGrid>
              <a:tr h="429836">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smtClean="0">
                          <a:effectLst/>
                          <a:latin typeface="+mn-lt"/>
                          <a:ea typeface="+mn-ea"/>
                          <a:cs typeface="+mn-cs"/>
                        </a:rPr>
                        <a:t>Rubriques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a:effectLst/>
                        </a:rPr>
                        <a:t>Constats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447436">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rPr>
                        <a:t>05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a constaté que des dates de paiements et des références de virements concernant les remboursements de crédits TVA ne sont pas renseignées dans les détails de paiements.</a:t>
                      </a:r>
                    </a:p>
                    <a:p>
                      <a:pPr algn="just"/>
                      <a:r>
                        <a:rPr lang="fr-FR" sz="2400" kern="1200" dirty="0" smtClean="0">
                          <a:solidFill>
                            <a:schemeClr val="dk1"/>
                          </a:solidFill>
                          <a:effectLst/>
                          <a:latin typeface="+mn-lt"/>
                          <a:ea typeface="+mn-ea"/>
                          <a:cs typeface="+mn-cs"/>
                        </a:rPr>
                        <a:t>En outre, elle a relevé que sur un formulaire de déclaration, un remboursement de crédit TVA payé à la société </a:t>
                      </a:r>
                      <a:r>
                        <a:rPr lang="fr-FR" sz="2400" kern="1200" dirty="0" err="1" smtClean="0">
                          <a:solidFill>
                            <a:schemeClr val="dk1"/>
                          </a:solidFill>
                          <a:effectLst/>
                          <a:latin typeface="+mn-lt"/>
                          <a:ea typeface="+mn-ea"/>
                          <a:cs typeface="+mn-cs"/>
                        </a:rPr>
                        <a:t>RoxGold</a:t>
                      </a:r>
                      <a:r>
                        <a:rPr lang="fr-FR" sz="2400" kern="1200" dirty="0" smtClean="0">
                          <a:solidFill>
                            <a:schemeClr val="dk1"/>
                          </a:solidFill>
                          <a:effectLst/>
                          <a:latin typeface="+mn-lt"/>
                          <a:ea typeface="+mn-ea"/>
                          <a:cs typeface="+mn-cs"/>
                        </a:rPr>
                        <a:t> SANU SA a été imputé à la société SOMISA.</a:t>
                      </a:r>
                    </a:p>
                    <a:p>
                      <a:pPr algn="just"/>
                      <a:r>
                        <a:rPr lang="fr-FR" sz="2400" kern="1200" dirty="0" smtClean="0">
                          <a:solidFill>
                            <a:schemeClr val="dk1"/>
                          </a:solidFill>
                          <a:effectLst/>
                          <a:latin typeface="+mn-lt"/>
                          <a:ea typeface="+mn-ea"/>
                          <a:cs typeface="+mn-cs"/>
                        </a:rPr>
                        <a:t>Au niveau du SP-GIRE, elle a également constaté que certains formulaires de déclaration et des détails de paiements ne sont pas datés et/ou ne comportent pas des références des quittances</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 Comité de pilotage de renforcer la formation des points focaux sur le remplissage des formulaires de déclaration afin de permettre une maîtrise parfaite des directives de rapportage par les entités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aux responsables des entités publiques de veiller à une meilleure qualité de renseignement des formulaires de déclaration.</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7</a:t>
            </a:fld>
            <a:endParaRPr lang="fr-FR"/>
          </a:p>
        </p:txBody>
      </p:sp>
    </p:spTree>
    <p:extLst>
      <p:ext uri="{BB962C8B-B14F-4D97-AF65-F5344CB8AC3E}">
        <p14:creationId xmlns:p14="http://schemas.microsoft.com/office/powerpoint/2010/main" val="3493909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857374"/>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400" dirty="0"/>
              <a:t>Certification des formulaires de déclaration des recettes minières des entités publiques</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0001789"/>
              </p:ext>
            </p:extLst>
          </p:nvPr>
        </p:nvGraphicFramePr>
        <p:xfrm>
          <a:off x="1" y="980728"/>
          <a:ext cx="12191998" cy="587727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548055">
                  <a:extLst>
                    <a:ext uri="{9D8B030D-6E8A-4147-A177-3AD203B41FA5}">
                      <a16:colId xmlns:a16="http://schemas.microsoft.com/office/drawing/2014/main" val="745032168"/>
                    </a:ext>
                  </a:extLst>
                </a:gridCol>
                <a:gridCol w="5688632">
                  <a:extLst>
                    <a:ext uri="{9D8B030D-6E8A-4147-A177-3AD203B41FA5}">
                      <a16:colId xmlns:a16="http://schemas.microsoft.com/office/drawing/2014/main" val="2214947992"/>
                    </a:ext>
                  </a:extLst>
                </a:gridCol>
                <a:gridCol w="4223791">
                  <a:extLst>
                    <a:ext uri="{9D8B030D-6E8A-4147-A177-3AD203B41FA5}">
                      <a16:colId xmlns:a16="http://schemas.microsoft.com/office/drawing/2014/main" val="1852319837"/>
                    </a:ext>
                  </a:extLst>
                </a:gridCol>
              </a:tblGrid>
              <a:tr h="429836">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smtClean="0">
                          <a:effectLst/>
                          <a:latin typeface="+mn-lt"/>
                          <a:ea typeface="+mn-ea"/>
                          <a:cs typeface="+mn-cs"/>
                        </a:rPr>
                        <a:t>Rubriques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a:effectLst/>
                        </a:rPr>
                        <a:t>Constats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447436">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rPr>
                        <a:t>06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a relevé des erreurs de report de montants sur la fiche récapitulative, sur le formulaire de la déclaration unilatérale et sur le formulaire de déclaration de la société ESSAKANE SA au niveau de la Direction générale des douanes.</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responsables des entités déclarantes ci-dessus évoquées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d’assurer la concordance et/ou la cohérence des données produites à certifier ;</a:t>
                      </a:r>
                    </a:p>
                    <a:p>
                      <a:pPr marL="342900" indent="-342900" algn="just">
                        <a:buFont typeface="Courier New" panose="02070309020205020404" pitchFamily="49" charset="0"/>
                        <a:buChar char="o"/>
                      </a:pPr>
                      <a:r>
                        <a:rPr lang="fr-FR" sz="2400" kern="1200" dirty="0" smtClean="0">
                          <a:solidFill>
                            <a:schemeClr val="dk1"/>
                          </a:solidFill>
                          <a:effectLst/>
                          <a:latin typeface="+mn-lt"/>
                          <a:ea typeface="+mn-ea"/>
                          <a:cs typeface="+mn-cs"/>
                        </a:rPr>
                        <a:t>de veiller à l’exact report des données traitées manuellement.</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8</a:t>
            </a:fld>
            <a:endParaRPr lang="fr-FR"/>
          </a:p>
        </p:txBody>
      </p:sp>
    </p:spTree>
    <p:extLst>
      <p:ext uri="{BB962C8B-B14F-4D97-AF65-F5344CB8AC3E}">
        <p14:creationId xmlns:p14="http://schemas.microsoft.com/office/powerpoint/2010/main" val="3758714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191998" cy="857374"/>
          </a:xfr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400" dirty="0"/>
              <a:t>Certification des formulaires de déclaration des recettes minières des entités publiques</a:t>
            </a:r>
            <a:endParaRPr lang="fr-FR" sz="24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202045571"/>
              </p:ext>
            </p:extLst>
          </p:nvPr>
        </p:nvGraphicFramePr>
        <p:xfrm>
          <a:off x="1" y="980728"/>
          <a:ext cx="12191998" cy="5741521"/>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3518992753"/>
                    </a:ext>
                  </a:extLst>
                </a:gridCol>
                <a:gridCol w="1548055">
                  <a:extLst>
                    <a:ext uri="{9D8B030D-6E8A-4147-A177-3AD203B41FA5}">
                      <a16:colId xmlns:a16="http://schemas.microsoft.com/office/drawing/2014/main" val="745032168"/>
                    </a:ext>
                  </a:extLst>
                </a:gridCol>
                <a:gridCol w="5688632">
                  <a:extLst>
                    <a:ext uri="{9D8B030D-6E8A-4147-A177-3AD203B41FA5}">
                      <a16:colId xmlns:a16="http://schemas.microsoft.com/office/drawing/2014/main" val="2214947992"/>
                    </a:ext>
                  </a:extLst>
                </a:gridCol>
                <a:gridCol w="4223791">
                  <a:extLst>
                    <a:ext uri="{9D8B030D-6E8A-4147-A177-3AD203B41FA5}">
                      <a16:colId xmlns:a16="http://schemas.microsoft.com/office/drawing/2014/main" val="1852319837"/>
                    </a:ext>
                  </a:extLst>
                </a:gridCol>
              </a:tblGrid>
              <a:tr h="419851">
                <a:tc>
                  <a:txBody>
                    <a:bodyPr/>
                    <a:lstStyle/>
                    <a:p>
                      <a:pPr algn="ctr">
                        <a:lnSpc>
                          <a:spcPct val="115000"/>
                        </a:lnSpc>
                        <a:spcAft>
                          <a:spcPts val="0"/>
                        </a:spcAft>
                      </a:pPr>
                      <a:r>
                        <a:rPr lang="fr-FR" sz="2400" dirty="0">
                          <a:effectLst/>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smtClean="0">
                          <a:effectLst/>
                          <a:latin typeface="+mn-lt"/>
                          <a:ea typeface="+mn-ea"/>
                          <a:cs typeface="+mn-cs"/>
                        </a:rPr>
                        <a:t>Rubriques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a:effectLst/>
                        </a:rPr>
                        <a:t>Constats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Recommandations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777177"/>
                  </a:ext>
                </a:extLst>
              </a:tr>
              <a:tr h="5320897">
                <a:tc>
                  <a:txBody>
                    <a:bodyPr/>
                    <a:lstStyle/>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endParaRPr lang="fr-FR" sz="2400" dirty="0" smtClean="0">
                        <a:effectLst/>
                      </a:endParaRPr>
                    </a:p>
                    <a:p>
                      <a:pPr marL="0" lvl="0" indent="0" algn="ctr">
                        <a:lnSpc>
                          <a:spcPct val="115000"/>
                        </a:lnSpc>
                        <a:spcAft>
                          <a:spcPts val="0"/>
                        </a:spcAft>
                        <a:buFont typeface="+mj-lt"/>
                        <a:buNone/>
                      </a:pPr>
                      <a:r>
                        <a:rPr lang="fr-FR" sz="2400" dirty="0" smtClean="0">
                          <a:effectLst/>
                        </a:rPr>
                        <a:t>07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a constaté que malgré ses recommandations antérieures, des entités publiques continuent à produire manuellement les situations des recettes versées par les sociétés du secteur des industries extractives. Cette situation a engendré des erreurs de report et/ou de transcription sur les formulaires de déclaration d’une part et d’autre part, des discordances de données.</a:t>
                      </a:r>
                      <a:endParaRPr lang="fr-FR" sz="2400" kern="1200" dirty="0">
                        <a:solidFill>
                          <a:schemeClr val="dk1"/>
                        </a:solidFill>
                        <a:effectLst/>
                        <a:latin typeface="+mn-lt"/>
                        <a:ea typeface="+mn-ea"/>
                        <a:cs typeface="+mn-cs"/>
                      </a:endParaRPr>
                    </a:p>
                  </a:txBody>
                  <a:tcPr marL="68580" marR="68580" marT="0" marB="0"/>
                </a:tc>
                <a:tc>
                  <a:txBody>
                    <a:bodyPr/>
                    <a:lstStyle/>
                    <a:p>
                      <a:pPr algn="just"/>
                      <a:r>
                        <a:rPr lang="fr-FR" sz="2400" kern="1200" dirty="0" smtClean="0">
                          <a:solidFill>
                            <a:schemeClr val="dk1"/>
                          </a:solidFill>
                          <a:effectLst/>
                          <a:latin typeface="+mn-lt"/>
                          <a:ea typeface="+mn-ea"/>
                          <a:cs typeface="+mn-cs"/>
                        </a:rPr>
                        <a:t>La Cour recommande aux responsables des entités publiques de veiller à la mise en place d’outils ou de bases de données dédiées au traitement et à l’enregistrement des recettes issues des industries extractives.</a:t>
                      </a:r>
                      <a:endParaRPr lang="fr-FR" sz="2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89421153"/>
                  </a:ext>
                </a:extLst>
              </a:tr>
            </a:tbl>
          </a:graphicData>
        </a:graphic>
      </p:graphicFrame>
      <p:sp>
        <p:nvSpPr>
          <p:cNvPr id="4" name="Espace réservé du numéro de diapositive 3"/>
          <p:cNvSpPr>
            <a:spLocks noGrp="1"/>
          </p:cNvSpPr>
          <p:nvPr>
            <p:ph type="sldNum" sz="quarter" idx="12"/>
          </p:nvPr>
        </p:nvSpPr>
        <p:spPr/>
        <p:txBody>
          <a:bodyPr/>
          <a:lstStyle/>
          <a:p>
            <a:fld id="{D330D3D2-7BC9-45F2-99AA-37C18F069CB4}" type="slidenum">
              <a:rPr lang="fr-FR" smtClean="0"/>
              <a:pPr/>
              <a:t>9</a:t>
            </a:fld>
            <a:endParaRPr lang="fr-FR"/>
          </a:p>
        </p:txBody>
      </p:sp>
    </p:spTree>
    <p:extLst>
      <p:ext uri="{BB962C8B-B14F-4D97-AF65-F5344CB8AC3E}">
        <p14:creationId xmlns:p14="http://schemas.microsoft.com/office/powerpoint/2010/main" val="3711900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4041</TotalTime>
  <Words>6607</Words>
  <Application>Microsoft Office PowerPoint</Application>
  <PresentationFormat>Grand écran</PresentationFormat>
  <Paragraphs>1094</Paragraphs>
  <Slides>62</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62</vt:i4>
      </vt:variant>
    </vt:vector>
  </HeadingPairs>
  <TitlesOfParts>
    <vt:vector size="72" baseType="lpstr">
      <vt:lpstr>SimSun</vt:lpstr>
      <vt:lpstr>AR DESTINE</vt:lpstr>
      <vt:lpstr>Arial</vt:lpstr>
      <vt:lpstr>Arial Black</vt:lpstr>
      <vt:lpstr>Arial Unicode MS</vt:lpstr>
      <vt:lpstr>Calibri</vt:lpstr>
      <vt:lpstr>Courier New</vt:lpstr>
      <vt:lpstr>Times New Roman</vt:lpstr>
      <vt:lpstr>Wingdings</vt:lpstr>
      <vt:lpstr>Thème Office</vt:lpstr>
      <vt:lpstr>  SYNTHESE DES CONSTATS ET RECOMMANDATION   </vt:lpstr>
      <vt:lpstr>Présentation PowerPoint</vt:lpstr>
      <vt:lpstr>Contrôle de l’exécution des lois de finances, exercice 2022 </vt:lpstr>
      <vt:lpstr>Contrôle de l’exécution des lois de finances, exercice 2022 </vt:lpstr>
      <vt:lpstr>Certification des formulaires de déclaration des recettes minières des entités publiques</vt:lpstr>
      <vt:lpstr>Certification des formulaires de déclaration des recettes minières des entités publiques</vt:lpstr>
      <vt:lpstr>Certification des formulaires de déclaration des recettes minières des entités publiques</vt:lpstr>
      <vt:lpstr>Certification des formulaires de déclaration des recettes minières des entités publiques</vt:lpstr>
      <vt:lpstr>Certification des formulaires de déclaration des recettes minières des entités publiques</vt:lpstr>
      <vt:lpstr>Certification des formulaires de déclaration des recettes minières des entités publiques</vt:lpstr>
      <vt:lpstr>Certification des formulaires de déclaration des recettes minières des entités publiques</vt:lpstr>
      <vt:lpstr>Contrôle de conformité de la mise en œuvre de la comptabilité des matières</vt:lpstr>
      <vt:lpstr>Contrôle de conformité de la mise en œuvre de la comptabilité des matières</vt:lpstr>
      <vt:lpstr>Contrôle de conformité de la mise en œuvre de la comptabilité des matières</vt:lpstr>
      <vt:lpstr>Contrôle de conformité de la mise en œuvre de la comptabilité des matières</vt:lpstr>
      <vt:lpstr>Contrôle de conformité de la mise en œuvre de la comptabilité des matières</vt:lpstr>
      <vt:lpstr>Contrôle de conformité de la mise en œuvre de la comptabilité des matières</vt:lpstr>
      <vt:lpstr>Contrôle de conformité de la mise en œuvre de la comptabilité des matières</vt:lpstr>
      <vt:lpstr>Contrôle de conformité de la mise en œuvre de la comptabilité des matières</vt:lpstr>
      <vt:lpstr>Contrôle de conformité de la mise en œuvre de la comptabilité des matières</vt:lpstr>
      <vt:lpstr>Contrôle de conformité de la mise en œuvre de la comptabilité des matières</vt:lpstr>
      <vt:lpstr>Contrôle de conformité de la mise en œuvre de la comptabilité des matières</vt:lpstr>
      <vt:lpstr>Contrôle de conformité de la mise en œuvre de la comptabilité des matières</vt:lpstr>
      <vt:lpstr>Contrôle de conformité de la mise en œuvre de la comptabilité des matières</vt:lpstr>
      <vt:lpstr>Audit de performance de l’utilisation des ressources du fond minier de développement local (FMDL)</vt:lpstr>
      <vt:lpstr>Audit de performance de l’utilisation des ressources du fond minier de développement local (FMDL)</vt:lpstr>
      <vt:lpstr>Audit de performance de l’utilisation des ressources du fond minier de développement local (FMDL)</vt:lpstr>
      <vt:lpstr>Audit de performance de l’utilisation des ressources du fond minier de développement local (FMDL)</vt:lpstr>
      <vt:lpstr>Audit de performance de l’utilisation des ressources du fond minier de développement local (FMDL)</vt:lpstr>
      <vt:lpstr>Audit de performance de l’utilisation des ressources du fond minier de développement local (FMDL)</vt:lpstr>
      <vt:lpstr>Audit de performance de l’utilisation des ressources du fond minier de développement local (FMDL)</vt:lpstr>
      <vt:lpstr>Audit de performance de l’utilisation des ressources du fond minier de développement local (FMDL)</vt:lpstr>
      <vt:lpstr>Audit de performance de l’utilisation des ressources du fond minier de développement local (FMDL)</vt:lpstr>
      <vt:lpstr>Audit de performance de l’utilisation des ressources du fond minier de développement local (FMDL)</vt:lpstr>
      <vt:lpstr>Contrôle de la gestion des cantines scolaires du primaire dans les communes de Poa, Boromo et Péni</vt:lpstr>
      <vt:lpstr>Contrôle de la gestion des cantines scolaires du primaire dans les communes de Poa, Boromo et Péni</vt:lpstr>
      <vt:lpstr>Contrôle de la gestion des cantines scolaires du primaire dans les communes de Poa, Boromo et Péni</vt:lpstr>
      <vt:lpstr>Contrôle de la gestion des cantines scolaires du primaire dans les communes de Poa, Boromo et Péni</vt:lpstr>
      <vt:lpstr>Contrôle de la gestion des cantines scolaires du primaire dans les communes de Poa, Boromo et Péni</vt:lpstr>
      <vt:lpstr>Contrôle de la gestion des cantines scolaires du primaire dans les communes de Poa, Boromo et Péni</vt:lpstr>
      <vt:lpstr>Contrôle des projets et programmes de developpement</vt:lpstr>
      <vt:lpstr>Contrôle des projets et programmes de developpement</vt:lpstr>
      <vt:lpstr>Contrôle des projets et programmes de developpement</vt:lpstr>
      <vt:lpstr>Contrôle des projets et programmes de developpement</vt:lpstr>
      <vt:lpstr>Contrôle des projets et programmes de developpement</vt:lpstr>
      <vt:lpstr>Contrôle des projets et programmes de developpement</vt:lpstr>
      <vt:lpstr>Contrôle des projets et programmes de developpement</vt:lpstr>
      <vt:lpstr>Contrôle des projets et programmes de developpement</vt:lpstr>
      <vt:lpstr>Contrôle des projets et programmes de developpement</vt:lpstr>
      <vt:lpstr>Contrôle des projets et programmes de developpement</vt:lpstr>
      <vt:lpstr>Le contrôle des subventions publiques accordées aux candidats, partis politiques, formations politiques et regroupements d’indépendants pour la campagne des élections présidentielles et législatives de 2020 et pour les activités hors campagne de 2021</vt:lpstr>
      <vt:lpstr>Les partis et formations politiques ayant bénéficié de subvention pour la campagne des élections législatives de 2020 </vt:lpstr>
      <vt:lpstr>Les partis et formations politiques ayant bénéficié de subvention pour la campagne des élections législatives de 2020 </vt:lpstr>
      <vt:lpstr>Les partis et formations politiques ayant bénéficié de subvention pour la campagne des élections législatives de 2020 </vt:lpstr>
      <vt:lpstr>Les partis et formations politiques ayant bénéficié de subvention pour la campagne des élections législatives de 2020 </vt:lpstr>
      <vt:lpstr>Les partis et formations politiques ayant bénéficié de subvention pour la campagne des élections législatives de 2020 </vt:lpstr>
      <vt:lpstr>Les candidats ayant bénéficié de subventions publiques à l’occasion de la campagne pour l’élection présidentielle de 2020 </vt:lpstr>
      <vt:lpstr>Les candidats ayant bénéficié de subventions publiques à l’occasion de la campagne pour l’élection présidentielle de 2020 </vt:lpstr>
      <vt:lpstr>Les partis politiques ayant bénéficié de subventions hors campagne en 2021 et qui n’ont pas déposé de rapport</vt:lpstr>
      <vt:lpstr>Les partis politiques ayant bénéficié de subventions hors campagne en 2021 et qui n’ont pas déposé de rapport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PUBLIC ANNUEL EXERCICE 2023</dc:title>
  <dc:creator>HP</dc:creator>
  <cp:lastModifiedBy>CdC</cp:lastModifiedBy>
  <cp:revision>304</cp:revision>
  <dcterms:created xsi:type="dcterms:W3CDTF">2017-02-12T05:24:39Z</dcterms:created>
  <dcterms:modified xsi:type="dcterms:W3CDTF">2025-02-03T12:00:39Z</dcterms:modified>
</cp:coreProperties>
</file>